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4" r:id="rId3"/>
    <p:sldId id="325" r:id="rId4"/>
    <p:sldId id="333" r:id="rId5"/>
    <p:sldId id="334" r:id="rId6"/>
    <p:sldId id="335" r:id="rId7"/>
    <p:sldId id="336" r:id="rId8"/>
    <p:sldId id="337" r:id="rId9"/>
    <p:sldId id="322" r:id="rId10"/>
    <p:sldId id="338" r:id="rId11"/>
    <p:sldId id="343" r:id="rId12"/>
    <p:sldId id="344" r:id="rId13"/>
    <p:sldId id="339" r:id="rId14"/>
    <p:sldId id="340" r:id="rId15"/>
    <p:sldId id="345" r:id="rId16"/>
    <p:sldId id="342" r:id="rId17"/>
    <p:sldId id="341" r:id="rId18"/>
    <p:sldId id="346" r:id="rId19"/>
    <p:sldId id="347" r:id="rId20"/>
    <p:sldId id="302" r:id="rId21"/>
    <p:sldId id="303" r:id="rId22"/>
    <p:sldId id="304" r:id="rId23"/>
    <p:sldId id="305" r:id="rId24"/>
    <p:sldId id="315" r:id="rId25"/>
    <p:sldId id="316" r:id="rId26"/>
    <p:sldId id="306" r:id="rId27"/>
    <p:sldId id="307" r:id="rId28"/>
    <p:sldId id="309" r:id="rId29"/>
    <p:sldId id="321" r:id="rId30"/>
    <p:sldId id="313" r:id="rId31"/>
    <p:sldId id="314" r:id="rId32"/>
    <p:sldId id="348" r:id="rId33"/>
    <p:sldId id="349" r:id="rId34"/>
    <p:sldId id="350" r:id="rId35"/>
    <p:sldId id="351" r:id="rId36"/>
    <p:sldId id="318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Unie%20destilat&#233;r&#367;\Inkaso%20SPD%20z%20lihu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Semin&#225;&#345;e\Unie%20destilat&#233;r&#367;\Po&#269;ty%20p&#283;stitelsk&#233;ho%20p&#225;len&#237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Unie%20destilat&#233;r&#367;\Inkaso%20SPD%20z%20lihu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Semin&#225;&#345;e\Unie%20destilat&#233;r&#367;\Po&#269;ty%20p&#283;stitelsk&#233;ho%20p&#225;len&#237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Semin&#225;&#345;e\Unie%20destilat&#233;r&#367;\Inkaso%20SPD%20z%20lihu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Unie%20destilat&#233;r&#367;\Inkaso%20SPD%20z%20lihu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Semin&#225;&#345;e\Unie%20destilat&#233;r&#367;\Po&#269;ty%20p&#283;stitelsk&#233;ho%20p&#225;len&#23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Unie%20destilat&#233;r&#367;\Inkaso%20SPD%20z%20lihu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Semin&#225;&#345;e\Unie%20destilat&#233;r&#367;\Po&#269;ty%20p&#283;stitelsk&#233;ho%20p&#225;len&#23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Unie%20destilat&#233;r&#367;\Inkaso%20SPD%20z%20lihu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Semin&#225;&#345;e\Unie%20destilat&#233;r&#367;\Po&#269;ty%20p&#283;stitelsk&#233;ho%20p&#225;len&#237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026933\Desktop\Pracovn&#237;%20slo&#382;ka\Unie%20destilat&#233;r&#367;\Inkaso%20SPD%20z%20lihu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200" b="1" dirty="0"/>
              <a:t>Počet evidovaných pěstitelských pálenic</a:t>
            </a:r>
          </a:p>
          <a:p>
            <a:pPr>
              <a:defRPr sz="3200"/>
            </a:pPr>
            <a:r>
              <a:rPr lang="cs-CZ" sz="3200" b="1" dirty="0"/>
              <a:t>v letech 2012 - 2023</a:t>
            </a:r>
          </a:p>
        </c:rich>
      </c:tx>
      <c:layout>
        <c:manualLayout>
          <c:xMode val="edge"/>
          <c:yMode val="edge"/>
          <c:x val="0.15675547214387817"/>
          <c:y val="1.4383313725214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03337368"/>
        <c:axId val="503337696"/>
        <c:axId val="613925616"/>
      </c:bar3DChart>
      <c:catAx>
        <c:axId val="503337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Rok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  <c:auto val="1"/>
        <c:lblAlgn val="ctr"/>
        <c:lblOffset val="100"/>
        <c:noMultiLvlLbl val="0"/>
      </c:catAx>
      <c:valAx>
        <c:axId val="50333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 dirty="0"/>
                  <a:t>Počet pěstitelských pálenic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368"/>
        <c:crosses val="autoZero"/>
        <c:crossBetween val="between"/>
      </c:valAx>
      <c:serAx>
        <c:axId val="6139256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05103880087274E-2"/>
          <c:y val="2.8107162429797796E-2"/>
          <c:w val="0.87191864571145472"/>
          <c:h val="0.55677439326844524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List1!$B$3:$P$3</c:f>
              <c:strCache>
                <c:ptCount val="15"/>
                <c:pt idx="0">
                  <c:v>CÚ pro hl. m. Prahu</c:v>
                </c:pt>
                <c:pt idx="1">
                  <c:v>CÚ pro Jihočeský kraj</c:v>
                </c:pt>
                <c:pt idx="2">
                  <c:v>CÚ pro Jihomoravský kraj</c:v>
                </c:pt>
                <c:pt idx="3">
                  <c:v>CÚ pro Karlovarský kraj</c:v>
                </c:pt>
                <c:pt idx="4">
                  <c:v>CÚ pro Královéhradecký kraj</c:v>
                </c:pt>
                <c:pt idx="5">
                  <c:v>CÚ pro Liberecký kraj</c:v>
                </c:pt>
                <c:pt idx="6">
                  <c:v>CÚ pro Moravskoslezský kraj</c:v>
                </c:pt>
                <c:pt idx="7">
                  <c:v>CÚ pro Olomoucký kraj</c:v>
                </c:pt>
                <c:pt idx="8">
                  <c:v>CÚ pro Pardubický kraj</c:v>
                </c:pt>
                <c:pt idx="9">
                  <c:v>CÚ pro Plzeňský kraj</c:v>
                </c:pt>
                <c:pt idx="10">
                  <c:v>CÚ pro Středočeský kraj</c:v>
                </c:pt>
                <c:pt idx="11">
                  <c:v>CÚ pro Ústecký kraj</c:v>
                </c:pt>
                <c:pt idx="12">
                  <c:v>CÚ pro Kraj Vysočina</c:v>
                </c:pt>
                <c:pt idx="13">
                  <c:v>CÚ pro Zlínský kraj</c:v>
                </c:pt>
                <c:pt idx="14">
                  <c:v>CÚ Praha Ruzyně</c:v>
                </c:pt>
              </c:strCache>
            </c:strRef>
          </c:cat>
          <c:val>
            <c:numRef>
              <c:f>List1!$B$5:$P$5</c:f>
              <c:numCache>
                <c:formatCode>#,##0.00</c:formatCode>
                <c:ptCount val="15"/>
                <c:pt idx="0">
                  <c:v>0</c:v>
                </c:pt>
                <c:pt idx="1">
                  <c:v>438.44</c:v>
                </c:pt>
                <c:pt idx="2">
                  <c:v>2715.54</c:v>
                </c:pt>
                <c:pt idx="3">
                  <c:v>47.35</c:v>
                </c:pt>
                <c:pt idx="4">
                  <c:v>486.63</c:v>
                </c:pt>
                <c:pt idx="5">
                  <c:v>103.52</c:v>
                </c:pt>
                <c:pt idx="6">
                  <c:v>3301.22</c:v>
                </c:pt>
                <c:pt idx="7">
                  <c:v>5804.22</c:v>
                </c:pt>
                <c:pt idx="8">
                  <c:v>1055.0999999999999</c:v>
                </c:pt>
                <c:pt idx="9">
                  <c:v>240.22</c:v>
                </c:pt>
                <c:pt idx="10">
                  <c:v>724.69</c:v>
                </c:pt>
                <c:pt idx="11">
                  <c:v>288.14</c:v>
                </c:pt>
                <c:pt idx="12">
                  <c:v>1404.02</c:v>
                </c:pt>
                <c:pt idx="13">
                  <c:v>4476.25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19-408C-B7BE-8E9E4B3F0F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35706936"/>
        <c:axId val="435702976"/>
        <c:axId val="574113224"/>
        <c:extLst/>
      </c:bar3DChart>
      <c:catAx>
        <c:axId val="435706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Celní úřad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2976"/>
        <c:crosses val="autoZero"/>
        <c:auto val="1"/>
        <c:lblAlgn val="ctr"/>
        <c:lblOffset val="100"/>
        <c:noMultiLvlLbl val="0"/>
      </c:catAx>
      <c:valAx>
        <c:axId val="43570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Množství v hl etanolu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6936"/>
        <c:crosses val="autoZero"/>
        <c:crossBetween val="between"/>
      </c:valAx>
      <c:serAx>
        <c:axId val="5741132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70297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600" b="1" dirty="0"/>
              <a:t>Počet evidovaných pěstitelských pálenic</a:t>
            </a:r>
          </a:p>
          <a:p>
            <a:pPr>
              <a:defRPr sz="3600"/>
            </a:pPr>
            <a:r>
              <a:rPr lang="cs-CZ" sz="3600" b="1"/>
              <a:t>v květnu</a:t>
            </a:r>
            <a:r>
              <a:rPr lang="cs-CZ" sz="3600" b="1" baseline="0"/>
              <a:t> 2024</a:t>
            </a:r>
            <a:endParaRPr lang="cs-CZ" sz="3600" b="1"/>
          </a:p>
        </c:rich>
      </c:tx>
      <c:layout>
        <c:manualLayout>
          <c:xMode val="edge"/>
          <c:yMode val="edge"/>
          <c:x val="0.15675547214387817"/>
          <c:y val="1.4383313725214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03337368"/>
        <c:axId val="503337696"/>
        <c:axId val="613925616"/>
      </c:bar3DChart>
      <c:catAx>
        <c:axId val="50333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  <c:auto val="1"/>
        <c:lblAlgn val="ctr"/>
        <c:lblOffset val="100"/>
        <c:noMultiLvlLbl val="0"/>
      </c:catAx>
      <c:valAx>
        <c:axId val="503337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368"/>
        <c:crosses val="autoZero"/>
        <c:crossBetween val="between"/>
      </c:valAx>
      <c:serAx>
        <c:axId val="6139256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301099410766425"/>
          <c:y val="3.3913022990618082E-2"/>
          <c:w val="0.87191864571145472"/>
          <c:h val="0.7335431186003005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List1!$A$6</c:f>
              <c:strCache>
                <c:ptCount val="1"/>
                <c:pt idx="0">
                  <c:v>Vyměřená daň z pěstitelského pálení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594EC9A9-C4B3-4C49-895C-4FD32BD473F9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964943EA-46D0-428C-B724-24A1FADB94BC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AC49-4378-BA22-E716FBD9483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9170926-359B-4E2B-973B-43E3E1344916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63B4697D-5A9D-42CE-8BA7-323681859545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AC49-4378-BA22-E716FBD9483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3C630D0-0D69-4A63-A3B6-9EE36DB2D911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A2F2AA6A-E02B-4FE7-B235-2A2969678627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AC49-4378-BA22-E716FBD9483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54CCA08-9A09-426C-9B50-1ED12782F21B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44B96B13-6F2A-4C6F-B830-5CD65FF333D2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AC49-4378-BA22-E716FBD9483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95E64DE9-B24B-49F8-86F0-915D0F5244B0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BD097E6E-1661-4810-B599-A8D2DBCAE439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AC49-4378-BA22-E716FBD9483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FC7F570-0345-4764-851B-5F4596534360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97D5FB6B-2A47-465D-B130-05CEC733B174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AC49-4378-BA22-E716FBD9483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345B1A35-16CE-4290-A16E-2AFA22E53F5F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EE201FFE-447A-49E9-A2AF-EA7FF7C4BFCE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AC49-4378-BA22-E716FBD9483D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C0FB2F81-559D-47A9-835E-283350E427BE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0D82894B-A69F-4CD6-A702-D249589FB626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AC49-4378-BA22-E716FBD9483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6CA7C8C9-AB86-48DE-B8AD-197F09A41806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78DAB028-372A-4E03-83A5-A855F1B02608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AC49-4378-BA22-E716FBD9483D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2AE1F67-0101-450E-B934-66D82377861D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67D157AC-C207-45D7-A6C1-B3F9D1E35D18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AC49-4378-BA22-E716FBD9483D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59300760-7D1E-4099-9D5F-C66D9040280B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E75E6057-DE5C-4E72-8D9B-1C669B991B5E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AC49-4378-BA22-E716FBD9483D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09491287-FCB3-458B-961A-FAE40B484A84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FBB1A027-4851-4377-9367-7F8BC2CAE6DB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AC49-4378-BA22-E716FBD9483D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51CA9BB1-FBCA-4CB0-845B-7A35BC0D733C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99478F38-3DFC-49AA-B9D1-BC6C9093E824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AC49-4378-BA22-E716FBD9483D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9A0779D6-AD95-42EE-9B9A-4A2C43D28869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AFE0D458-1B31-4FF6-BE8D-0C3BE09831C0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AC49-4378-BA22-E716FBD9483D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5121FDE9-BA1C-4F50-B9DE-87B475E1D354}" type="CELLRANGE">
                      <a:rPr lang="en-US"/>
                      <a:pPr/>
                      <a:t>[OBLAST BUNĚK]</a:t>
                    </a:fld>
                    <a:r>
                      <a:rPr lang="en-US" baseline="0"/>
                      <a:t>; </a:t>
                    </a:r>
                    <a:fld id="{30264098-1B37-4B17-852D-600554FFA9DB}" type="VALUE">
                      <a:rPr lang="en-US" baseline="0"/>
                      <a:pPr/>
                      <a:t>[HODNOTA]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AC49-4378-BA22-E716FBD948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List1!$B$3:$P$3</c:f>
              <c:strCache>
                <c:ptCount val="15"/>
                <c:pt idx="0">
                  <c:v>CÚ pro hl. m. Prahu</c:v>
                </c:pt>
                <c:pt idx="1">
                  <c:v>CÚ pro Jihočeský kraj</c:v>
                </c:pt>
                <c:pt idx="2">
                  <c:v>CÚ pro Jihomoravský kraj</c:v>
                </c:pt>
                <c:pt idx="3">
                  <c:v>CÚ pro Karlovarský kraj</c:v>
                </c:pt>
                <c:pt idx="4">
                  <c:v>CÚ pro Královéhradecký kraj</c:v>
                </c:pt>
                <c:pt idx="5">
                  <c:v>CÚ pro Liberecký kraj</c:v>
                </c:pt>
                <c:pt idx="6">
                  <c:v>CÚ pro Moravskoslezský kraj</c:v>
                </c:pt>
                <c:pt idx="7">
                  <c:v>CÚ pro Olomoucký kraj</c:v>
                </c:pt>
                <c:pt idx="8">
                  <c:v>CÚ pro Pardubický kraj</c:v>
                </c:pt>
                <c:pt idx="9">
                  <c:v>CÚ pro Plzeňský kraj</c:v>
                </c:pt>
                <c:pt idx="10">
                  <c:v>CÚ pro Středočeský kraj</c:v>
                </c:pt>
                <c:pt idx="11">
                  <c:v>CÚ pro Ústecký kraj</c:v>
                </c:pt>
                <c:pt idx="12">
                  <c:v>CÚ pro Kraj Vysočina</c:v>
                </c:pt>
                <c:pt idx="13">
                  <c:v>CÚ pro Zlínský kraj</c:v>
                </c:pt>
                <c:pt idx="14">
                  <c:v>CÚ Praha Ruzyně</c:v>
                </c:pt>
              </c:strCache>
            </c:strRef>
          </c:cat>
          <c:val>
            <c:numRef>
              <c:f>List1!$B$8:$P$8</c:f>
              <c:numCache>
                <c:formatCode>General</c:formatCode>
                <c:ptCount val="15"/>
                <c:pt idx="0">
                  <c:v>0</c:v>
                </c:pt>
                <c:pt idx="1">
                  <c:v>26</c:v>
                </c:pt>
                <c:pt idx="2">
                  <c:v>103</c:v>
                </c:pt>
                <c:pt idx="3">
                  <c:v>5</c:v>
                </c:pt>
                <c:pt idx="4">
                  <c:v>15</c:v>
                </c:pt>
                <c:pt idx="5">
                  <c:v>7</c:v>
                </c:pt>
                <c:pt idx="6">
                  <c:v>69</c:v>
                </c:pt>
                <c:pt idx="7">
                  <c:v>86</c:v>
                </c:pt>
                <c:pt idx="8">
                  <c:v>22</c:v>
                </c:pt>
                <c:pt idx="9">
                  <c:v>19</c:v>
                </c:pt>
                <c:pt idx="10">
                  <c:v>30</c:v>
                </c:pt>
                <c:pt idx="11">
                  <c:v>18</c:v>
                </c:pt>
                <c:pt idx="12">
                  <c:v>43</c:v>
                </c:pt>
                <c:pt idx="13">
                  <c:v>98</c:v>
                </c:pt>
                <c:pt idx="14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List1!$B$6:$P$6</c15:f>
                <c15:dlblRangeCache>
                  <c:ptCount val="15"/>
                  <c:pt idx="0">
                    <c:v>0 Kč</c:v>
                  </c:pt>
                  <c:pt idx="1">
                    <c:v>7 102 728 Kč</c:v>
                  </c:pt>
                  <c:pt idx="2">
                    <c:v>43 956 108 Kč</c:v>
                  </c:pt>
                  <c:pt idx="3">
                    <c:v>767 070 Kč</c:v>
                  </c:pt>
                  <c:pt idx="4">
                    <c:v>7 883 406 Kč</c:v>
                  </c:pt>
                  <c:pt idx="5">
                    <c:v>1 673 784 Kč</c:v>
                  </c:pt>
                  <c:pt idx="6">
                    <c:v>53 386 614 Kč</c:v>
                  </c:pt>
                  <c:pt idx="7">
                    <c:v>94 028 364 Kč</c:v>
                  </c:pt>
                  <c:pt idx="8">
                    <c:v>17 092 620 Kč</c:v>
                  </c:pt>
                  <c:pt idx="9">
                    <c:v>3 891 564 Kč</c:v>
                  </c:pt>
                  <c:pt idx="10">
                    <c:v>11 751 318 Kč</c:v>
                  </c:pt>
                  <c:pt idx="11">
                    <c:v>4 667 868 Kč</c:v>
                  </c:pt>
                  <c:pt idx="12">
                    <c:v>22 750 308 Kč</c:v>
                  </c:pt>
                  <c:pt idx="13">
                    <c:v>72 515 250 Kč</c:v>
                  </c:pt>
                  <c:pt idx="14">
                    <c:v>0 Kč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AC49-4378-BA22-E716FBD948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5706936"/>
        <c:axId val="435702976"/>
        <c:axId val="574113224"/>
        <c:extLst/>
      </c:bar3DChart>
      <c:catAx>
        <c:axId val="435706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Celní úřad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2976"/>
        <c:crosses val="autoZero"/>
        <c:auto val="1"/>
        <c:lblAlgn val="ctr"/>
        <c:lblOffset val="100"/>
        <c:noMultiLvlLbl val="0"/>
      </c:catAx>
      <c:valAx>
        <c:axId val="43570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/>
                  <a:t>Vyměřená daň z pěstitelského pálení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6936"/>
        <c:crosses val="autoZero"/>
        <c:crossBetween val="between"/>
      </c:valAx>
      <c:serAx>
        <c:axId val="5741132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70297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Výběr spotřební daně z lihu v mld. Kč v letech 2012 - 2023</a:t>
            </a:r>
          </a:p>
        </c:rich>
      </c:tx>
      <c:layout>
        <c:manualLayout>
          <c:xMode val="edge"/>
          <c:yMode val="edge"/>
          <c:x val="0.15675547214387817"/>
          <c:y val="1.4383313725214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1"/>
          <c:order val="0"/>
          <c:tx>
            <c:strRef>
              <c:f>Inkaso!$C$1</c:f>
              <c:strCache>
                <c:ptCount val="1"/>
                <c:pt idx="0">
                  <c:v>Inkaso SPD z lihu snížená sazba v mld. Kč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5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Inkaso!$A$2:$A$13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Inkaso!$C$2:$C$13</c:f>
              <c:numCache>
                <c:formatCode>General</c:formatCode>
                <c:ptCount val="12"/>
                <c:pt idx="0">
                  <c:v>0.41699999999999998</c:v>
                </c:pt>
                <c:pt idx="1">
                  <c:v>0.49099999999999999</c:v>
                </c:pt>
                <c:pt idx="2">
                  <c:v>0.40899999999999997</c:v>
                </c:pt>
                <c:pt idx="3">
                  <c:v>0.41799999999999998</c:v>
                </c:pt>
                <c:pt idx="4">
                  <c:v>0.36599999999999999</c:v>
                </c:pt>
                <c:pt idx="5">
                  <c:v>0.24199999999999999</c:v>
                </c:pt>
                <c:pt idx="6">
                  <c:v>0.57399999999999995</c:v>
                </c:pt>
                <c:pt idx="7">
                  <c:v>0.40699999999999997</c:v>
                </c:pt>
                <c:pt idx="8">
                  <c:v>0.36599999999999999</c:v>
                </c:pt>
                <c:pt idx="9">
                  <c:v>0.42899999999999999</c:v>
                </c:pt>
                <c:pt idx="10">
                  <c:v>0.36099999999999999</c:v>
                </c:pt>
                <c:pt idx="11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95-408B-9FAF-5EAE21252BDD}"/>
            </c:ext>
          </c:extLst>
        </c:ser>
        <c:ser>
          <c:idx val="0"/>
          <c:order val="1"/>
          <c:tx>
            <c:strRef>
              <c:f>Inkaso!$B$1</c:f>
              <c:strCache>
                <c:ptCount val="1"/>
                <c:pt idx="0">
                  <c:v>Celkové inkaso SPD z lihu v mld. Kč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6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Inkaso!$A$2:$A$13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Inkaso!$B$2:$B$13</c:f>
              <c:numCache>
                <c:formatCode>General</c:formatCode>
                <c:ptCount val="12"/>
                <c:pt idx="0">
                  <c:v>6.5380000000000003</c:v>
                </c:pt>
                <c:pt idx="1">
                  <c:v>6.3759999999999994</c:v>
                </c:pt>
                <c:pt idx="2">
                  <c:v>6.7520000000000007</c:v>
                </c:pt>
                <c:pt idx="3">
                  <c:v>7.1319999999999988</c:v>
                </c:pt>
                <c:pt idx="4">
                  <c:v>7.2040000000000006</c:v>
                </c:pt>
                <c:pt idx="5">
                  <c:v>7.3450000000000006</c:v>
                </c:pt>
                <c:pt idx="6">
                  <c:v>7.9440000000000008</c:v>
                </c:pt>
                <c:pt idx="7">
                  <c:v>8.234</c:v>
                </c:pt>
                <c:pt idx="8">
                  <c:v>7.7670000000000012</c:v>
                </c:pt>
                <c:pt idx="9">
                  <c:v>8.7349999999999994</c:v>
                </c:pt>
                <c:pt idx="10">
                  <c:v>8.8800000000000008</c:v>
                </c:pt>
                <c:pt idx="11">
                  <c:v>8.9710000000000001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95-408B-9FAF-5EAE21252B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503337368"/>
        <c:axId val="503337696"/>
        <c:axId val="613925616"/>
      </c:bar3DChart>
      <c:catAx>
        <c:axId val="503337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Rok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  <c:auto val="1"/>
        <c:lblAlgn val="ctr"/>
        <c:lblOffset val="100"/>
        <c:noMultiLvlLbl val="0"/>
      </c:catAx>
      <c:valAx>
        <c:axId val="50333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Inkaso SPD z lihu v mld. Kč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368"/>
        <c:crosses val="autoZero"/>
        <c:crossBetween val="between"/>
      </c:valAx>
      <c:serAx>
        <c:axId val="6139256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822032422673337"/>
          <c:y val="0.17590510962531702"/>
          <c:w val="0.8143837834224209"/>
          <c:h val="0.65838810794645153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tabulka!$B$1:$Q$1</c:f>
              <c:numCache>
                <c:formatCode>General</c:formatCode>
                <c:ptCount val="1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</c:numCache>
            </c:numRef>
          </c:cat>
          <c:val>
            <c:numRef>
              <c:f>tabulka!$B$2:$Q$2</c:f>
              <c:numCache>
                <c:formatCode>General</c:formatCode>
                <c:ptCount val="16"/>
                <c:pt idx="0">
                  <c:v>466</c:v>
                </c:pt>
                <c:pt idx="1">
                  <c:v>472</c:v>
                </c:pt>
                <c:pt idx="2">
                  <c:v>484</c:v>
                </c:pt>
                <c:pt idx="3">
                  <c:v>505</c:v>
                </c:pt>
                <c:pt idx="4">
                  <c:v>513</c:v>
                </c:pt>
                <c:pt idx="5">
                  <c:v>522</c:v>
                </c:pt>
                <c:pt idx="6">
                  <c:v>526</c:v>
                </c:pt>
                <c:pt idx="7">
                  <c:v>550</c:v>
                </c:pt>
                <c:pt idx="8">
                  <c:v>569</c:v>
                </c:pt>
                <c:pt idx="9">
                  <c:v>555</c:v>
                </c:pt>
                <c:pt idx="10">
                  <c:v>533</c:v>
                </c:pt>
                <c:pt idx="11">
                  <c:v>532</c:v>
                </c:pt>
                <c:pt idx="12">
                  <c:v>555</c:v>
                </c:pt>
                <c:pt idx="13">
                  <c:v>548</c:v>
                </c:pt>
                <c:pt idx="14">
                  <c:v>540</c:v>
                </c:pt>
                <c:pt idx="15">
                  <c:v>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37-4B94-BB1C-7748769B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308447792"/>
        <c:axId val="1"/>
        <c:axId val="531213512"/>
      </c:bar3DChart>
      <c:catAx>
        <c:axId val="308447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Rok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40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Počet pěs</a:t>
                </a:r>
                <a:r>
                  <a:rPr lang="cs-CZ"/>
                  <a:t>titelských pálenic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5571871512434473E-2"/>
              <c:y val="0.3002328280393522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8447792"/>
        <c:crosses val="autoZero"/>
        <c:crossBetween val="between"/>
      </c:valAx>
      <c:serAx>
        <c:axId val="531213512"/>
        <c:scaling>
          <c:orientation val="minMax"/>
        </c:scaling>
        <c:delete val="1"/>
        <c:axPos val="b"/>
        <c:majorTickMark val="none"/>
        <c:minorTickMark val="none"/>
        <c:tickLblPos val="nextTo"/>
        <c:crossAx val="1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600" b="1" dirty="0"/>
              <a:t>Počet evidovaných pěstitelských pálenic</a:t>
            </a:r>
          </a:p>
          <a:p>
            <a:pPr>
              <a:defRPr sz="3600"/>
            </a:pPr>
            <a:r>
              <a:rPr lang="cs-CZ" sz="3600" b="1"/>
              <a:t>v květnu</a:t>
            </a:r>
            <a:r>
              <a:rPr lang="cs-CZ" sz="3600" b="1" baseline="0"/>
              <a:t> 2024</a:t>
            </a:r>
            <a:endParaRPr lang="cs-CZ" sz="3600" b="1"/>
          </a:p>
        </c:rich>
      </c:tx>
      <c:layout>
        <c:manualLayout>
          <c:xMode val="edge"/>
          <c:yMode val="edge"/>
          <c:x val="0.15675547214387817"/>
          <c:y val="1.4383313725214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03337368"/>
        <c:axId val="503337696"/>
        <c:axId val="613925616"/>
      </c:bar3DChart>
      <c:catAx>
        <c:axId val="50333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  <c:auto val="1"/>
        <c:lblAlgn val="ctr"/>
        <c:lblOffset val="100"/>
        <c:noMultiLvlLbl val="0"/>
      </c:catAx>
      <c:valAx>
        <c:axId val="503337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368"/>
        <c:crosses val="autoZero"/>
        <c:crossBetween val="between"/>
      </c:valAx>
      <c:serAx>
        <c:axId val="6139256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399213652510311E-2"/>
          <c:y val="0.1299956262378148"/>
          <c:w val="0.87191864571145472"/>
          <c:h val="0.55677439326844524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List1!$B$3:$P$3</c:f>
              <c:strCache>
                <c:ptCount val="15"/>
                <c:pt idx="0">
                  <c:v>CÚ pro hl. m. Prahu</c:v>
                </c:pt>
                <c:pt idx="1">
                  <c:v>CÚ pro Jihočeský kraj</c:v>
                </c:pt>
                <c:pt idx="2">
                  <c:v>CÚ pro Jihomoravský kraj</c:v>
                </c:pt>
                <c:pt idx="3">
                  <c:v>CÚ pro Karlovarský kraj</c:v>
                </c:pt>
                <c:pt idx="4">
                  <c:v>CÚ pro Královéhradecký kraj</c:v>
                </c:pt>
                <c:pt idx="5">
                  <c:v>CÚ pro Liberecký kraj</c:v>
                </c:pt>
                <c:pt idx="6">
                  <c:v>CÚ pro Moravskoslezský kraj</c:v>
                </c:pt>
                <c:pt idx="7">
                  <c:v>CÚ pro Olomoucký kraj</c:v>
                </c:pt>
                <c:pt idx="8">
                  <c:v>CÚ pro Pardubický kraj</c:v>
                </c:pt>
                <c:pt idx="9">
                  <c:v>CÚ pro Plzeňský kraj</c:v>
                </c:pt>
                <c:pt idx="10">
                  <c:v>CÚ pro Středočeský kraj</c:v>
                </c:pt>
                <c:pt idx="11">
                  <c:v>CÚ pro Ústecký kraj</c:v>
                </c:pt>
                <c:pt idx="12">
                  <c:v>CÚ pro Kraj Vysočina</c:v>
                </c:pt>
                <c:pt idx="13">
                  <c:v>CÚ pro Zlínský kraj</c:v>
                </c:pt>
                <c:pt idx="14">
                  <c:v>CÚ Praha Ruzyně</c:v>
                </c:pt>
              </c:strCache>
            </c:strRef>
          </c:cat>
          <c:val>
            <c:numRef>
              <c:f>List1!$B$7:$P$7</c:f>
              <c:numCache>
                <c:formatCode>General</c:formatCode>
                <c:ptCount val="15"/>
                <c:pt idx="0">
                  <c:v>0</c:v>
                </c:pt>
                <c:pt idx="1">
                  <c:v>26</c:v>
                </c:pt>
                <c:pt idx="2">
                  <c:v>103</c:v>
                </c:pt>
                <c:pt idx="3">
                  <c:v>5</c:v>
                </c:pt>
                <c:pt idx="4">
                  <c:v>15</c:v>
                </c:pt>
                <c:pt idx="5">
                  <c:v>7</c:v>
                </c:pt>
                <c:pt idx="6">
                  <c:v>69</c:v>
                </c:pt>
                <c:pt idx="7">
                  <c:v>86</c:v>
                </c:pt>
                <c:pt idx="8">
                  <c:v>22</c:v>
                </c:pt>
                <c:pt idx="9">
                  <c:v>19</c:v>
                </c:pt>
                <c:pt idx="10">
                  <c:v>30</c:v>
                </c:pt>
                <c:pt idx="11">
                  <c:v>18</c:v>
                </c:pt>
                <c:pt idx="12">
                  <c:v>43</c:v>
                </c:pt>
                <c:pt idx="13">
                  <c:v>98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1C-4544-B108-141C3D5CF9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35706936"/>
        <c:axId val="435702976"/>
        <c:axId val="574113224"/>
        <c:extLst/>
      </c:bar3DChart>
      <c:catAx>
        <c:axId val="435706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Celní úřad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2976"/>
        <c:crosses val="autoZero"/>
        <c:auto val="1"/>
        <c:lblAlgn val="ctr"/>
        <c:lblOffset val="100"/>
        <c:noMultiLvlLbl val="0"/>
      </c:catAx>
      <c:valAx>
        <c:axId val="43570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 pěstitelských pálenic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6936"/>
        <c:crosses val="autoZero"/>
        <c:crossBetween val="between"/>
      </c:valAx>
      <c:serAx>
        <c:axId val="5741132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70297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600" b="1" dirty="0"/>
              <a:t>Počet evidovaných pěstitelských pálenic</a:t>
            </a:r>
          </a:p>
          <a:p>
            <a:pPr>
              <a:defRPr sz="3600"/>
            </a:pPr>
            <a:r>
              <a:rPr lang="cs-CZ" sz="3600" b="1"/>
              <a:t>v květnu</a:t>
            </a:r>
            <a:r>
              <a:rPr lang="cs-CZ" sz="3600" b="1" baseline="0"/>
              <a:t> 2024</a:t>
            </a:r>
            <a:endParaRPr lang="cs-CZ" sz="3600" b="1"/>
          </a:p>
        </c:rich>
      </c:tx>
      <c:layout>
        <c:manualLayout>
          <c:xMode val="edge"/>
          <c:yMode val="edge"/>
          <c:x val="0.15675547214387817"/>
          <c:y val="1.4383313725214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03337368"/>
        <c:axId val="503337696"/>
        <c:axId val="613925616"/>
      </c:bar3DChart>
      <c:catAx>
        <c:axId val="50333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  <c:auto val="1"/>
        <c:lblAlgn val="ctr"/>
        <c:lblOffset val="100"/>
        <c:noMultiLvlLbl val="0"/>
      </c:catAx>
      <c:valAx>
        <c:axId val="503337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368"/>
        <c:crosses val="autoZero"/>
        <c:crossBetween val="between"/>
      </c:valAx>
      <c:serAx>
        <c:axId val="6139256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399213652510311E-2"/>
          <c:y val="0.1299956262378148"/>
          <c:w val="0.87191864571145472"/>
          <c:h val="0.55677439326844524"/>
        </c:manualLayout>
      </c:layout>
      <c:bar3DChart>
        <c:barDir val="col"/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List1!$B$3:$P$3</c:f>
              <c:strCache>
                <c:ptCount val="15"/>
                <c:pt idx="0">
                  <c:v>CÚ pro hl. m. Prahu</c:v>
                </c:pt>
                <c:pt idx="1">
                  <c:v>CÚ pro Jihočeský kraj</c:v>
                </c:pt>
                <c:pt idx="2">
                  <c:v>CÚ pro Jihomoravský kraj</c:v>
                </c:pt>
                <c:pt idx="3">
                  <c:v>CÚ pro Karlovarský kraj</c:v>
                </c:pt>
                <c:pt idx="4">
                  <c:v>CÚ pro Královéhradecký kraj</c:v>
                </c:pt>
                <c:pt idx="5">
                  <c:v>CÚ pro Liberecký kraj</c:v>
                </c:pt>
                <c:pt idx="6">
                  <c:v>CÚ pro Moravskoslezský kraj</c:v>
                </c:pt>
                <c:pt idx="7">
                  <c:v>CÚ pro Olomoucký kraj</c:v>
                </c:pt>
                <c:pt idx="8">
                  <c:v>CÚ pro Pardubický kraj</c:v>
                </c:pt>
                <c:pt idx="9">
                  <c:v>CÚ pro Plzeňský kraj</c:v>
                </c:pt>
                <c:pt idx="10">
                  <c:v>CÚ pro Středočeský kraj</c:v>
                </c:pt>
                <c:pt idx="11">
                  <c:v>CÚ pro Ústecký kraj</c:v>
                </c:pt>
                <c:pt idx="12">
                  <c:v>CÚ pro Kraj Vysočina</c:v>
                </c:pt>
                <c:pt idx="13">
                  <c:v>CÚ pro Zlínský kraj</c:v>
                </c:pt>
                <c:pt idx="14">
                  <c:v>CÚ Praha Ruzyně</c:v>
                </c:pt>
              </c:strCache>
            </c:strRef>
          </c:cat>
          <c:val>
            <c:numRef>
              <c:f>List1!$B$10:$P$10</c:f>
              <c:numCache>
                <c:formatCode>General</c:formatCode>
                <c:ptCount val="15"/>
                <c:pt idx="0">
                  <c:v>2</c:v>
                </c:pt>
                <c:pt idx="1">
                  <c:v>11</c:v>
                </c:pt>
                <c:pt idx="2">
                  <c:v>11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7</c:v>
                </c:pt>
                <c:pt idx="8">
                  <c:v>1</c:v>
                </c:pt>
                <c:pt idx="9">
                  <c:v>7</c:v>
                </c:pt>
                <c:pt idx="10">
                  <c:v>9</c:v>
                </c:pt>
                <c:pt idx="11">
                  <c:v>4</c:v>
                </c:pt>
                <c:pt idx="12">
                  <c:v>0</c:v>
                </c:pt>
                <c:pt idx="13">
                  <c:v>7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F-4407-A38E-140CA0ECE1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5706936"/>
        <c:axId val="435702976"/>
        <c:axId val="574113224"/>
        <c:extLst/>
      </c:bar3DChart>
      <c:catAx>
        <c:axId val="435706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Celní úřad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2976"/>
        <c:crosses val="autoZero"/>
        <c:auto val="1"/>
        <c:lblAlgn val="ctr"/>
        <c:lblOffset val="100"/>
        <c:noMultiLvlLbl val="0"/>
      </c:catAx>
      <c:valAx>
        <c:axId val="43570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</a:t>
                </a:r>
                <a:r>
                  <a:rPr lang="cs-CZ" baseline="0"/>
                  <a:t> ovocných lihovarů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6936"/>
        <c:crosses val="autoZero"/>
        <c:crossBetween val="between"/>
      </c:valAx>
      <c:serAx>
        <c:axId val="5741132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70297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600" b="1" dirty="0"/>
              <a:t>Počet evidovaných pěstitelských pálenic</a:t>
            </a:r>
          </a:p>
          <a:p>
            <a:pPr>
              <a:defRPr sz="3600"/>
            </a:pPr>
            <a:r>
              <a:rPr lang="cs-CZ" sz="3600" b="1"/>
              <a:t>v květnu</a:t>
            </a:r>
            <a:r>
              <a:rPr lang="cs-CZ" sz="3600" b="1" baseline="0"/>
              <a:t> 2024</a:t>
            </a:r>
            <a:endParaRPr lang="cs-CZ" sz="3600" b="1"/>
          </a:p>
        </c:rich>
      </c:tx>
      <c:layout>
        <c:manualLayout>
          <c:xMode val="edge"/>
          <c:yMode val="edge"/>
          <c:x val="0.15675547214387817"/>
          <c:y val="1.4383313725214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03337368"/>
        <c:axId val="503337696"/>
        <c:axId val="613925616"/>
      </c:bar3DChart>
      <c:catAx>
        <c:axId val="50333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  <c:auto val="1"/>
        <c:lblAlgn val="ctr"/>
        <c:lblOffset val="100"/>
        <c:noMultiLvlLbl val="0"/>
      </c:catAx>
      <c:valAx>
        <c:axId val="503337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368"/>
        <c:crosses val="autoZero"/>
        <c:crossBetween val="between"/>
      </c:valAx>
      <c:serAx>
        <c:axId val="6139256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399213652510311E-2"/>
          <c:y val="0.1299956262378148"/>
          <c:w val="0.87191864571145472"/>
          <c:h val="0.5567743932684452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List1!$A$10</c:f>
              <c:strCache>
                <c:ptCount val="1"/>
                <c:pt idx="0">
                  <c:v>Osoby povinné značit líh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List1!$B$3:$P$3</c:f>
              <c:strCache>
                <c:ptCount val="15"/>
                <c:pt idx="0">
                  <c:v>CÚ pro hl. m. Prahu</c:v>
                </c:pt>
                <c:pt idx="1">
                  <c:v>CÚ pro Jihočeský kraj</c:v>
                </c:pt>
                <c:pt idx="2">
                  <c:v>CÚ pro Jihomoravský kraj</c:v>
                </c:pt>
                <c:pt idx="3">
                  <c:v>CÚ pro Karlovarský kraj</c:v>
                </c:pt>
                <c:pt idx="4">
                  <c:v>CÚ pro Královéhradecký kraj</c:v>
                </c:pt>
                <c:pt idx="5">
                  <c:v>CÚ pro Liberecký kraj</c:v>
                </c:pt>
                <c:pt idx="6">
                  <c:v>CÚ pro Moravskoslezský kraj</c:v>
                </c:pt>
                <c:pt idx="7">
                  <c:v>CÚ pro Olomoucký kraj</c:v>
                </c:pt>
                <c:pt idx="8">
                  <c:v>CÚ pro Pardubický kraj</c:v>
                </c:pt>
                <c:pt idx="9">
                  <c:v>CÚ pro Plzeňský kraj</c:v>
                </c:pt>
                <c:pt idx="10">
                  <c:v>CÚ pro Středočeský kraj</c:v>
                </c:pt>
                <c:pt idx="11">
                  <c:v>CÚ pro Ústecký kraj</c:v>
                </c:pt>
                <c:pt idx="12">
                  <c:v>CÚ pro Kraj Vysočina</c:v>
                </c:pt>
                <c:pt idx="13">
                  <c:v>CÚ pro Zlínský kraj</c:v>
                </c:pt>
                <c:pt idx="14">
                  <c:v>CÚ Praha Ruzyně</c:v>
                </c:pt>
              </c:strCache>
            </c:strRef>
          </c:cat>
          <c:val>
            <c:numRef>
              <c:f>List1!$B$10:$P$10</c:f>
              <c:numCache>
                <c:formatCode>General</c:formatCode>
                <c:ptCount val="15"/>
                <c:pt idx="0">
                  <c:v>42</c:v>
                </c:pt>
                <c:pt idx="1">
                  <c:v>15</c:v>
                </c:pt>
                <c:pt idx="2">
                  <c:v>37</c:v>
                </c:pt>
                <c:pt idx="3">
                  <c:v>8</c:v>
                </c:pt>
                <c:pt idx="4">
                  <c:v>6</c:v>
                </c:pt>
                <c:pt idx="5">
                  <c:v>3</c:v>
                </c:pt>
                <c:pt idx="6">
                  <c:v>18</c:v>
                </c:pt>
                <c:pt idx="7">
                  <c:v>14</c:v>
                </c:pt>
                <c:pt idx="8">
                  <c:v>2</c:v>
                </c:pt>
                <c:pt idx="9">
                  <c:v>13</c:v>
                </c:pt>
                <c:pt idx="10">
                  <c:v>47</c:v>
                </c:pt>
                <c:pt idx="11">
                  <c:v>9</c:v>
                </c:pt>
                <c:pt idx="12">
                  <c:v>7</c:v>
                </c:pt>
                <c:pt idx="13">
                  <c:v>13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5C-4957-A719-9E130EF12450}"/>
            </c:ext>
          </c:extLst>
        </c:ser>
        <c:ser>
          <c:idx val="1"/>
          <c:order val="1"/>
          <c:tx>
            <c:strRef>
              <c:f>List1!$A$11</c:f>
              <c:strCache>
                <c:ptCount val="1"/>
                <c:pt idx="0">
                  <c:v>Distributoři lihu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List1!$B$11:$P$11</c:f>
              <c:numCache>
                <c:formatCode>General</c:formatCode>
                <c:ptCount val="15"/>
                <c:pt idx="0">
                  <c:v>45</c:v>
                </c:pt>
                <c:pt idx="1">
                  <c:v>8</c:v>
                </c:pt>
                <c:pt idx="2">
                  <c:v>17</c:v>
                </c:pt>
                <c:pt idx="3">
                  <c:v>4</c:v>
                </c:pt>
                <c:pt idx="4">
                  <c:v>10</c:v>
                </c:pt>
                <c:pt idx="5">
                  <c:v>4</c:v>
                </c:pt>
                <c:pt idx="6">
                  <c:v>12</c:v>
                </c:pt>
                <c:pt idx="7">
                  <c:v>4</c:v>
                </c:pt>
                <c:pt idx="8">
                  <c:v>7</c:v>
                </c:pt>
                <c:pt idx="9">
                  <c:v>7</c:v>
                </c:pt>
                <c:pt idx="10">
                  <c:v>16</c:v>
                </c:pt>
                <c:pt idx="11">
                  <c:v>8</c:v>
                </c:pt>
                <c:pt idx="12">
                  <c:v>8</c:v>
                </c:pt>
                <c:pt idx="13">
                  <c:v>7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5C-4957-A719-9E130EF124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5706936"/>
        <c:axId val="435702976"/>
        <c:axId val="574113224"/>
        <c:extLst/>
      </c:bar3DChart>
      <c:catAx>
        <c:axId val="435706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Celní úřad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2976"/>
        <c:crosses val="autoZero"/>
        <c:auto val="1"/>
        <c:lblAlgn val="ctr"/>
        <c:lblOffset val="100"/>
        <c:noMultiLvlLbl val="0"/>
      </c:catAx>
      <c:valAx>
        <c:axId val="43570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 ovocných lihovarů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6936"/>
        <c:crosses val="autoZero"/>
        <c:crossBetween val="between"/>
      </c:valAx>
      <c:serAx>
        <c:axId val="5741132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35702976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600" b="1" dirty="0"/>
              <a:t>Počet evidovaných pěstitelských pálenic</a:t>
            </a:r>
          </a:p>
          <a:p>
            <a:pPr>
              <a:defRPr sz="3600"/>
            </a:pPr>
            <a:r>
              <a:rPr lang="cs-CZ" sz="3600" b="1"/>
              <a:t>v květnu</a:t>
            </a:r>
            <a:r>
              <a:rPr lang="cs-CZ" sz="3600" b="1" baseline="0"/>
              <a:t> 2024</a:t>
            </a:r>
            <a:endParaRPr lang="cs-CZ" sz="3600" b="1"/>
          </a:p>
        </c:rich>
      </c:tx>
      <c:layout>
        <c:manualLayout>
          <c:xMode val="edge"/>
          <c:yMode val="edge"/>
          <c:x val="0.15675547214387817"/>
          <c:y val="1.43833137252148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03337368"/>
        <c:axId val="503337696"/>
        <c:axId val="613925616"/>
      </c:bar3DChart>
      <c:catAx>
        <c:axId val="503337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  <c:auto val="1"/>
        <c:lblAlgn val="ctr"/>
        <c:lblOffset val="100"/>
        <c:noMultiLvlLbl val="0"/>
      </c:catAx>
      <c:valAx>
        <c:axId val="503337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368"/>
        <c:crosses val="autoZero"/>
        <c:crossBetween val="between"/>
      </c:valAx>
      <c:serAx>
        <c:axId val="6139256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337696"/>
        <c:crosses val="autoZero"/>
      </c:ser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2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>
            <a:lumMod val="75000"/>
          </a:schemeClr>
        </a:solidFill>
      </a:ln>
      <a:scene3d>
        <a:camera prst="orthographicFront"/>
        <a:lightRig rig="threePt" dir="t"/>
      </a:scene3d>
      <a:sp3d prstMaterial="translucentPowder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  <a:ln>
        <a:solidFill>
          <a:schemeClr val="phClr">
            <a:lumMod val="7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lt1"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365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61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48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0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40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05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4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22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57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08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F8802-2E78-452B-ACAE-1D22CFC79485}" type="datetimeFigureOut">
              <a:rPr lang="cs-CZ" smtClean="0"/>
              <a:t>24.05.2024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8362B-A90F-4651-978F-499D7418D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56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cs-CZ" sz="3400" b="1" dirty="0"/>
              <a:t>Pěstitelské pálení</a:t>
            </a:r>
            <a:br>
              <a:rPr lang="cs-CZ" sz="3400" b="1" dirty="0"/>
            </a:br>
            <a:r>
              <a:rPr lang="cs-CZ" sz="3400" b="1" dirty="0"/>
              <a:t>&amp;</a:t>
            </a:r>
            <a:br>
              <a:rPr lang="cs-CZ" sz="3400" b="1" dirty="0"/>
            </a:br>
            <a:r>
              <a:rPr lang="cs-CZ" sz="3400" b="1" dirty="0"/>
              <a:t>ovocné lihovary</a:t>
            </a:r>
            <a:br>
              <a:rPr lang="cs-CZ" sz="3400" b="1" dirty="0"/>
            </a:br>
            <a:br>
              <a:rPr lang="cs-CZ" sz="3400" b="1" dirty="0"/>
            </a:br>
            <a:r>
              <a:rPr lang="cs-CZ" sz="3400" b="1" dirty="0"/>
              <a:t>z pohledu správy spotřebních daní</a:t>
            </a:r>
            <a:br>
              <a:rPr lang="cs-CZ" sz="3400" b="1" dirty="0"/>
            </a:br>
            <a:endParaRPr lang="cs-CZ" sz="3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200" dirty="0"/>
              <a:t>plk. Ing. Jan Boháč, MBA </a:t>
            </a:r>
          </a:p>
          <a:p>
            <a:pPr algn="l"/>
            <a:r>
              <a:rPr lang="cs-CZ" sz="2200" dirty="0"/>
              <a:t>plk. Ing. Tomáš Novák</a:t>
            </a:r>
          </a:p>
          <a:p>
            <a:pPr algn="l"/>
            <a:r>
              <a:rPr lang="cs-CZ" sz="2200" dirty="0"/>
              <a:t>Odbor 23 - Daní </a:t>
            </a:r>
          </a:p>
          <a:p>
            <a:pPr algn="l"/>
            <a:r>
              <a:rPr lang="cs-CZ" sz="2200" dirty="0"/>
              <a:t>Generální ředitelství cel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83F4CC4-651E-4C98-A22B-4729C58415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4" r="26243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102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8475"/>
            <a:ext cx="10515600" cy="3138488"/>
          </a:xfrm>
        </p:spPr>
        <p:txBody>
          <a:bodyPr/>
          <a:lstStyle/>
          <a:p>
            <a:r>
              <a:rPr lang="cs-CZ" dirty="0"/>
              <a:t>Dle § 67 odst. 1 zákona o spotřebních daních </a:t>
            </a:r>
            <a:r>
              <a:rPr lang="cs-CZ" dirty="0">
                <a:solidFill>
                  <a:srgbClr val="FF0000"/>
                </a:solidFill>
              </a:rPr>
              <a:t>je předmětem daně líh (etanol)</a:t>
            </a:r>
            <a:r>
              <a:rPr lang="cs-CZ" baseline="30000" dirty="0">
                <a:solidFill>
                  <a:srgbClr val="FF0000"/>
                </a:solidFill>
              </a:rPr>
              <a:t>47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včetně neodděleného lihu vzniklého kvašením, obsažený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 jakýchkoli výrobcích</a:t>
            </a:r>
            <a:r>
              <a:rPr lang="cs-CZ" dirty="0"/>
              <a:t>, nejde-li o výrobky uvedené pod kódy nomenklatury 2203, 2204, 2205, 2206, pokud celkový obsah lihu v těchto výrobcích činí více než 1,2 % objemových etanolu.</a:t>
            </a:r>
          </a:p>
        </p:txBody>
      </p:sp>
    </p:spTree>
    <p:extLst>
      <p:ext uri="{BB962C8B-B14F-4D97-AF65-F5344CB8AC3E}">
        <p14:creationId xmlns:p14="http://schemas.microsoft.com/office/powerpoint/2010/main" val="475907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8475"/>
            <a:ext cx="10515600" cy="3138488"/>
          </a:xfrm>
        </p:spPr>
        <p:txBody>
          <a:bodyPr/>
          <a:lstStyle/>
          <a:p>
            <a:r>
              <a:rPr lang="cs-CZ" dirty="0"/>
              <a:t>Zde uvedená poznámka pod čarou </a:t>
            </a:r>
            <a:r>
              <a:rPr lang="cs-CZ" baseline="30000" dirty="0"/>
              <a:t>47)</a:t>
            </a:r>
            <a:r>
              <a:rPr lang="cs-CZ" dirty="0"/>
              <a:t> odkazuje na § 2 odst. 1 písm. a) zákona o lihu, který zní:</a:t>
            </a:r>
          </a:p>
          <a:p>
            <a:r>
              <a:rPr lang="cs-CZ" dirty="0"/>
              <a:t>Pro účely tohoto zákona se rozumí:</a:t>
            </a:r>
          </a:p>
          <a:p>
            <a:pPr lvl="1"/>
            <a:r>
              <a:rPr lang="cs-CZ" dirty="0"/>
              <a:t>a) lihem etylalkohol (etanol) získaný</a:t>
            </a:r>
          </a:p>
          <a:p>
            <a:pPr lvl="2"/>
            <a:r>
              <a:rPr lang="cs-CZ" dirty="0"/>
              <a:t>1. destilací nebo jiným oddělením ze zkvašených cukerných roztoků pocházejících ze škrobnatých nebo cukerných surovin nebo z jiných surovin obsahujících líh kvasný,</a:t>
            </a:r>
          </a:p>
          <a:p>
            <a:pPr lvl="2"/>
            <a:r>
              <a:rPr lang="cs-CZ" dirty="0"/>
              <a:t>2. destilací nebo jiným oddělením ze zkvašených roztoků pocházejících z celulózy,</a:t>
            </a:r>
          </a:p>
          <a:p>
            <a:pPr lvl="2"/>
            <a:r>
              <a:rPr lang="cs-CZ" dirty="0"/>
              <a:t>3. synteticky.</a:t>
            </a:r>
          </a:p>
        </p:txBody>
      </p:sp>
    </p:spTree>
    <p:extLst>
      <p:ext uri="{BB962C8B-B14F-4D97-AF65-F5344CB8AC3E}">
        <p14:creationId xmlns:p14="http://schemas.microsoft.com/office/powerpoint/2010/main" val="843560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38475"/>
            <a:ext cx="10515600" cy="3138488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Předmětem daně z lihu je tedy jakýkoliv etanol </a:t>
            </a:r>
            <a:r>
              <a:rPr lang="cs-CZ" dirty="0"/>
              <a:t>ve výrobku, pokud splňuje definici dle zákona o spotřebních daních, resp. výrobek obsahující etanol splňujícím tuto definici.</a:t>
            </a:r>
          </a:p>
          <a:p>
            <a:r>
              <a:rPr lang="cs-CZ" dirty="0"/>
              <a:t>Současně lze konstatovat, že pokud </a:t>
            </a:r>
            <a:r>
              <a:rPr lang="cs-CZ" dirty="0">
                <a:solidFill>
                  <a:srgbClr val="FF0000"/>
                </a:solidFill>
              </a:rPr>
              <a:t>líh</a:t>
            </a:r>
            <a:r>
              <a:rPr lang="cs-CZ" dirty="0"/>
              <a:t> (resp. výrobek s obsahem lihu) </a:t>
            </a:r>
            <a:r>
              <a:rPr lang="cs-CZ" dirty="0">
                <a:solidFill>
                  <a:srgbClr val="FF0000"/>
                </a:solidFill>
              </a:rPr>
              <a:t>nesplňuje definici lihu </a:t>
            </a:r>
            <a:r>
              <a:rPr lang="cs-CZ" dirty="0"/>
              <a:t>uvedenou v zákoně o lihu</a:t>
            </a:r>
            <a:r>
              <a:rPr lang="cs-CZ" dirty="0">
                <a:solidFill>
                  <a:srgbClr val="FF0000"/>
                </a:solidFill>
              </a:rPr>
              <a:t>, nedopadají na něj ustanovení zákona o lihu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2455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9725"/>
            <a:ext cx="10515600" cy="45672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Dle § 3 odst. 1 písm. q) zákona o spotřebních daních </a:t>
            </a:r>
            <a:r>
              <a:rPr lang="cs-CZ" dirty="0">
                <a:solidFill>
                  <a:srgbClr val="FF0000"/>
                </a:solidFill>
              </a:rPr>
              <a:t>se výrobou rozumí proces</a:t>
            </a:r>
            <a:r>
              <a:rPr lang="cs-CZ" dirty="0"/>
              <a:t>, při kterém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1. vybraný výrobek vznikne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2. z vybraného výrobku, který je předmětem daně, vznikne vybraný výrobek, který je jiným předmětem daně,</a:t>
            </a:r>
          </a:p>
          <a:p>
            <a:pPr lvl="1"/>
            <a:r>
              <a:rPr lang="cs-CZ" dirty="0"/>
              <a:t>3. z minerálního oleje, který je uvedený pod jedním kódem nomenklatury, vznikne minerální olej, který je uveden pod jiným kódem nomenklatury.</a:t>
            </a:r>
          </a:p>
          <a:p>
            <a:endParaRPr lang="cs-CZ" dirty="0"/>
          </a:p>
          <a:p>
            <a:r>
              <a:rPr lang="cs-CZ" dirty="0"/>
              <a:t>Dle § 3 odst. 1 písm. f) zákona o spotřebních daních se </a:t>
            </a:r>
            <a:r>
              <a:rPr lang="cs-CZ" dirty="0">
                <a:solidFill>
                  <a:srgbClr val="FF0000"/>
                </a:solidFill>
              </a:rPr>
              <a:t>daňovým skladem rozumí prostorově ohraničené místo </a:t>
            </a:r>
            <a:r>
              <a:rPr lang="cs-CZ" dirty="0"/>
              <a:t>na daňovém území České republiky, ve kterém provozovatel daňového skladu za podmínek stanovených tímto zákonem </a:t>
            </a:r>
            <a:r>
              <a:rPr lang="cs-CZ" dirty="0">
                <a:solidFill>
                  <a:srgbClr val="FF0000"/>
                </a:solidFill>
              </a:rPr>
              <a:t>vybrané výrobky vyrábí, zpracovává, skladuje, přijímá nebo odesílá</a:t>
            </a:r>
            <a:r>
              <a:rPr lang="cs-CZ" dirty="0"/>
              <a:t>, pokud tento zákon nestanoví jinak (§ 78 zákona), přičemž hranice takového místa nesmějí být přerušeny s výjimkou případu, kdy tímto místem prochází veřejná komunikace.</a:t>
            </a:r>
          </a:p>
        </p:txBody>
      </p:sp>
    </p:spTree>
    <p:extLst>
      <p:ext uri="{BB962C8B-B14F-4D97-AF65-F5344CB8AC3E}">
        <p14:creationId xmlns:p14="http://schemas.microsoft.com/office/powerpoint/2010/main" val="2625820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7925"/>
            <a:ext cx="10515600" cy="3729038"/>
          </a:xfrm>
        </p:spPr>
        <p:txBody>
          <a:bodyPr/>
          <a:lstStyle/>
          <a:p>
            <a:r>
              <a:rPr lang="cs-CZ" dirty="0"/>
              <a:t>Dle § 19 odst. 3 zákona o spotřebních daních </a:t>
            </a:r>
            <a:r>
              <a:rPr lang="cs-CZ" dirty="0">
                <a:solidFill>
                  <a:srgbClr val="FF0000"/>
                </a:solidFill>
              </a:rPr>
              <a:t>se vybrané výrobky mohou vyrábět výhradně v podniku na výrobu vybraných výrobků </a:t>
            </a:r>
            <a:r>
              <a:rPr lang="cs-CZ" dirty="0"/>
              <a:t>pokud tento zákon nestanoví jinak (§ 78 odst. 3 zákona).</a:t>
            </a:r>
          </a:p>
          <a:p>
            <a:endParaRPr lang="cs-CZ" dirty="0"/>
          </a:p>
          <a:p>
            <a:r>
              <a:rPr lang="cs-CZ" dirty="0"/>
              <a:t>Porušení této povinnosti, které se podle živnostenského zákona považuje za závažné porušení podmínky stanovené zákonem o spotřebních daních, správce daně oznámí příslušnému obecnímu živnostenskému úřadu.</a:t>
            </a:r>
          </a:p>
        </p:txBody>
      </p:sp>
    </p:spTree>
    <p:extLst>
      <p:ext uri="{BB962C8B-B14F-4D97-AF65-F5344CB8AC3E}">
        <p14:creationId xmlns:p14="http://schemas.microsoft.com/office/powerpoint/2010/main" val="3410846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50"/>
            <a:ext cx="10515600" cy="3948113"/>
          </a:xfrm>
        </p:spPr>
        <p:txBody>
          <a:bodyPr>
            <a:normAutofit/>
          </a:bodyPr>
          <a:lstStyle/>
          <a:p>
            <a:r>
              <a:rPr lang="cs-CZ" dirty="0"/>
              <a:t>Pokud jsou vyráběny (byť samovolným kvašením) kvasy pro výrobu lihu a splňují definici předmětu daně z lihu podle zákona o spotřebních daních, </a:t>
            </a:r>
            <a:r>
              <a:rPr lang="cs-CZ" dirty="0">
                <a:solidFill>
                  <a:srgbClr val="FF0000"/>
                </a:solidFill>
              </a:rPr>
              <a:t>musí být vyráběny v daňovém skladu</a:t>
            </a:r>
            <a:r>
              <a:rPr lang="cs-CZ" dirty="0"/>
              <a:t>.</a:t>
            </a:r>
          </a:p>
          <a:p>
            <a:r>
              <a:rPr lang="cs-CZ" dirty="0"/>
              <a:t>Pro kvasírnu, která není součástí daňového skladu, např. v rámci ovocného lihovaru, </a:t>
            </a:r>
            <a:r>
              <a:rPr lang="cs-CZ" dirty="0">
                <a:solidFill>
                  <a:srgbClr val="FF0000"/>
                </a:solidFill>
              </a:rPr>
              <a:t>je nutné zřídit samostatný daňový sklad</a:t>
            </a:r>
            <a:r>
              <a:rPr lang="cs-CZ" dirty="0"/>
              <a:t>.</a:t>
            </a:r>
          </a:p>
          <a:p>
            <a:r>
              <a:rPr lang="cs-CZ" dirty="0">
                <a:solidFill>
                  <a:srgbClr val="FF0000"/>
                </a:solidFill>
              </a:rPr>
              <a:t>Provozovatel </a:t>
            </a:r>
            <a:r>
              <a:rPr lang="cs-CZ" dirty="0"/>
              <a:t>takového daňového skladu – </a:t>
            </a:r>
            <a:r>
              <a:rPr lang="cs-CZ" dirty="0">
                <a:solidFill>
                  <a:srgbClr val="FF0000"/>
                </a:solidFill>
              </a:rPr>
              <a:t>kvasírny</a:t>
            </a:r>
            <a:r>
              <a:rPr lang="cs-CZ" dirty="0"/>
              <a:t>, za podmínky, že zde umístěné vybrané výrobky neobsahují líh definovaný v zákoně o lihu, </a:t>
            </a:r>
            <a:r>
              <a:rPr lang="cs-CZ" dirty="0">
                <a:solidFill>
                  <a:srgbClr val="FF0000"/>
                </a:solidFill>
              </a:rPr>
              <a:t>nemusí</a:t>
            </a:r>
            <a:r>
              <a:rPr lang="cs-CZ" dirty="0"/>
              <a:t> u těchto kvasů </a:t>
            </a:r>
            <a:r>
              <a:rPr lang="cs-CZ" dirty="0">
                <a:solidFill>
                  <a:srgbClr val="FF0000"/>
                </a:solidFill>
              </a:rPr>
              <a:t>plnit podmínky pro výrobu lihu </a:t>
            </a:r>
            <a:r>
              <a:rPr lang="cs-CZ" dirty="0"/>
              <a:t>definované v zákoně o lihu.</a:t>
            </a:r>
          </a:p>
        </p:txBody>
      </p:sp>
    </p:spTree>
    <p:extLst>
      <p:ext uri="{BB962C8B-B14F-4D97-AF65-F5344CB8AC3E}">
        <p14:creationId xmlns:p14="http://schemas.microsoft.com/office/powerpoint/2010/main" val="1735434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7925"/>
            <a:ext cx="10515600" cy="372903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Doprava</a:t>
            </a:r>
            <a:r>
              <a:rPr lang="cs-CZ" dirty="0"/>
              <a:t> mezi daňovými sklady (z kvasírny do ovocného lihovaru) </a:t>
            </a:r>
            <a:r>
              <a:rPr lang="cs-CZ" dirty="0">
                <a:solidFill>
                  <a:srgbClr val="FF0000"/>
                </a:solidFill>
              </a:rPr>
              <a:t>musí probíhat </a:t>
            </a:r>
            <a:r>
              <a:rPr lang="cs-CZ" dirty="0"/>
              <a:t>v souladu s § 24 zákona o spotřebních daních (</a:t>
            </a:r>
            <a:r>
              <a:rPr lang="cs-CZ" dirty="0">
                <a:solidFill>
                  <a:srgbClr val="FF0000"/>
                </a:solidFill>
              </a:rPr>
              <a:t>v režimu podmíněného osvobození od daně</a:t>
            </a:r>
            <a:r>
              <a:rPr lang="cs-CZ" dirty="0"/>
              <a:t>).</a:t>
            </a:r>
          </a:p>
          <a:p>
            <a:r>
              <a:rPr lang="cs-CZ" dirty="0"/>
              <a:t>Údaje o množství lihu v kvasech pro evidenci a pro vystavení průvodních dokladů pro dopravu v režimu podmíněného osvobození od daně pak nemusí být na mililitry přesně.</a:t>
            </a:r>
          </a:p>
          <a:p>
            <a:r>
              <a:rPr lang="cs-CZ" dirty="0"/>
              <a:t>Je však na subjektu, aby navrhl přiměřenou metodu pro zjišťování množství obsaženého etanolu.</a:t>
            </a:r>
          </a:p>
        </p:txBody>
      </p:sp>
    </p:spTree>
    <p:extLst>
      <p:ext uri="{BB962C8B-B14F-4D97-AF65-F5344CB8AC3E}">
        <p14:creationId xmlns:p14="http://schemas.microsoft.com/office/powerpoint/2010/main" val="3554519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7925"/>
            <a:ext cx="10515600" cy="3729038"/>
          </a:xfrm>
        </p:spPr>
        <p:txBody>
          <a:bodyPr>
            <a:normAutofit/>
          </a:bodyPr>
          <a:lstStyle/>
          <a:p>
            <a:r>
              <a:rPr lang="cs-CZ" dirty="0"/>
              <a:t>Dle § 78 odst. 3 zákona o spotřebních daních </a:t>
            </a:r>
            <a:r>
              <a:rPr lang="cs-CZ" dirty="0">
                <a:solidFill>
                  <a:srgbClr val="FF0000"/>
                </a:solidFill>
              </a:rPr>
              <a:t>nemůže být pěstitelská pálenice daňovým skladem.</a:t>
            </a:r>
            <a:endParaRPr lang="cs-CZ" dirty="0"/>
          </a:p>
          <a:p>
            <a:endParaRPr lang="cs-CZ" dirty="0"/>
          </a:p>
          <a:p>
            <a:r>
              <a:rPr lang="cs-CZ" dirty="0"/>
              <a:t>Dle § 78 odst. 4 zákona o spotřebních daních </a:t>
            </a:r>
            <a:r>
              <a:rPr lang="cs-CZ" dirty="0">
                <a:solidFill>
                  <a:srgbClr val="FF0000"/>
                </a:solidFill>
              </a:rPr>
              <a:t>se na líh vyráběný v pěstitelské pálenici nevztahuje ustanovení § 19 odst. 3 </a:t>
            </a:r>
            <a:r>
              <a:rPr lang="cs-CZ" dirty="0"/>
              <a:t>zákona o spotřebních daních.</a:t>
            </a:r>
          </a:p>
        </p:txBody>
      </p:sp>
    </p:spTree>
    <p:extLst>
      <p:ext uri="{BB962C8B-B14F-4D97-AF65-F5344CB8AC3E}">
        <p14:creationId xmlns:p14="http://schemas.microsoft.com/office/powerpoint/2010/main" val="2329932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7925"/>
            <a:ext cx="10515600" cy="3729038"/>
          </a:xfrm>
        </p:spPr>
        <p:txBody>
          <a:bodyPr>
            <a:normAutofit/>
          </a:bodyPr>
          <a:lstStyle/>
          <a:p>
            <a:r>
              <a:rPr lang="cs-CZ" dirty="0"/>
              <a:t>Dříve uvedené </a:t>
            </a:r>
            <a:r>
              <a:rPr lang="cs-CZ" dirty="0">
                <a:solidFill>
                  <a:srgbClr val="FF0000"/>
                </a:solidFill>
              </a:rPr>
              <a:t>neplatí pro kvasy určené pro pěstitelské pálení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Pokud nemůže být pěstitelská pálenice daňovým skladem a pro výrobu vybraných výrobků </a:t>
            </a:r>
            <a:r>
              <a:rPr lang="cs-CZ" dirty="0">
                <a:solidFill>
                  <a:srgbClr val="FF0000"/>
                </a:solidFill>
              </a:rPr>
              <a:t>v pěstitelské pálenici neplatí povinnost vyrábět</a:t>
            </a:r>
            <a:r>
              <a:rPr lang="cs-CZ" dirty="0"/>
              <a:t> vybrané výrobky</a:t>
            </a:r>
            <a:r>
              <a:rPr lang="cs-CZ" dirty="0">
                <a:solidFill>
                  <a:srgbClr val="FF0000"/>
                </a:solidFill>
              </a:rPr>
              <a:t> v daňovém skladu</a:t>
            </a:r>
            <a:r>
              <a:rPr lang="cs-CZ" dirty="0"/>
              <a:t>, tak tyto podmínky platí i pro </a:t>
            </a:r>
            <a:r>
              <a:rPr lang="cs-CZ" dirty="0">
                <a:solidFill>
                  <a:srgbClr val="FF0000"/>
                </a:solidFill>
              </a:rPr>
              <a:t>kvasy určené pro pěstitelské pálení</a:t>
            </a:r>
            <a:r>
              <a:rPr lang="cs-CZ" dirty="0"/>
              <a:t>, protože výroba kvasů je součástí pěstitelského pálení bez ohledu na to, kde probíhá.</a:t>
            </a:r>
          </a:p>
        </p:txBody>
      </p:sp>
    </p:spTree>
    <p:extLst>
      <p:ext uri="{BB962C8B-B14F-4D97-AF65-F5344CB8AC3E}">
        <p14:creationId xmlns:p14="http://schemas.microsoft.com/office/powerpoint/2010/main" val="1045343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E67B7-C4ED-103F-EFAD-64204BBD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Problematika kvasíren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3B3A98-5A45-A79D-9F73-AC1675BF2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3675"/>
            <a:ext cx="10515600" cy="344328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Vybudování kvasírny mimo ovocný lihovar</a:t>
            </a:r>
            <a:r>
              <a:rPr lang="cs-CZ" dirty="0"/>
              <a:t>, je řešení neobvyklé, ale </a:t>
            </a:r>
            <a:r>
              <a:rPr lang="cs-CZ" dirty="0">
                <a:solidFill>
                  <a:srgbClr val="FF0000"/>
                </a:solidFill>
              </a:rPr>
              <a:t>legální</a:t>
            </a:r>
            <a:r>
              <a:rPr lang="cs-CZ" dirty="0"/>
              <a:t>.</a:t>
            </a:r>
          </a:p>
          <a:p>
            <a:r>
              <a:rPr lang="cs-CZ" dirty="0"/>
              <a:t>Je na provozovateli, zda toto řešení zvolí.</a:t>
            </a:r>
          </a:p>
          <a:p>
            <a:r>
              <a:rPr lang="cs-CZ" dirty="0"/>
              <a:t>Je </a:t>
            </a:r>
            <a:r>
              <a:rPr lang="cs-CZ" dirty="0">
                <a:solidFill>
                  <a:srgbClr val="FF0000"/>
                </a:solidFill>
              </a:rPr>
              <a:t>nutné však plnit všechny povinnosti</a:t>
            </a:r>
            <a:r>
              <a:rPr lang="cs-CZ" dirty="0"/>
              <a:t>, které plynou ze zákona o spotřebních daních, příp. z dalších právních norem.</a:t>
            </a:r>
          </a:p>
        </p:txBody>
      </p:sp>
    </p:spTree>
    <p:extLst>
      <p:ext uri="{BB962C8B-B14F-4D97-AF65-F5344CB8AC3E}">
        <p14:creationId xmlns:p14="http://schemas.microsoft.com/office/powerpoint/2010/main" val="2867686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4F9FD-C84D-4095-8084-3F80A0BBB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117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Vývoj počtu pěstitelských pálenic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AAC0740-F583-44D3-B517-F006520F77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564513"/>
              </p:ext>
            </p:extLst>
          </p:nvPr>
        </p:nvGraphicFramePr>
        <p:xfrm>
          <a:off x="838200" y="1250414"/>
          <a:ext cx="10515600" cy="4926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DBB82CD1-E842-F8B9-69C2-CE6C63E798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377629"/>
              </p:ext>
            </p:extLst>
          </p:nvPr>
        </p:nvGraphicFramePr>
        <p:xfrm>
          <a:off x="352425" y="1771650"/>
          <a:ext cx="11563350" cy="4721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9325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altLang="cs-CZ" b="1" dirty="0"/>
              <a:t>Při kontrole oprávnění k provozování pěstitelské pálenice předloží provozovatel pálenice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4043" lvl="5" indent="-457027" algn="just" defTabSz="1296000">
              <a:lnSpc>
                <a:spcPct val="12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povolení Ministerstva zemědělství ČR</a:t>
            </a:r>
          </a:p>
          <a:p>
            <a:pPr marL="1084043" lvl="5" indent="-457027" algn="just" defTabSz="1296000">
              <a:lnSpc>
                <a:spcPct val="12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kolaudačního rozhodnutí (u nové pálenice)</a:t>
            </a:r>
          </a:p>
          <a:p>
            <a:pPr marL="1084043" lvl="5" indent="-457027" algn="just" defTabSz="1296000">
              <a:lnSpc>
                <a:spcPct val="12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schéma výrobního zařízení včetně vyznačení umístění závěr</a:t>
            </a:r>
          </a:p>
          <a:p>
            <a:pPr marL="1084043" lvl="5" indent="-457027" algn="just" defTabSz="1296000">
              <a:lnSpc>
                <a:spcPct val="12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ověřovací list lihového měřidla</a:t>
            </a:r>
          </a:p>
          <a:p>
            <a:pPr marL="1084043" lvl="5" indent="-457027" algn="just" defTabSz="1296000">
              <a:lnSpc>
                <a:spcPct val="12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ověřovací list lihoměru</a:t>
            </a:r>
          </a:p>
          <a:p>
            <a:pPr marL="1084043" lvl="5" indent="-457027" algn="just" defTabSz="1296000">
              <a:lnSpc>
                <a:spcPct val="12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živnostenský list, výpis z obchodního rejstříku (výpis z obchodního rejstříku pokud je právnickou osobou nebo fyzickou osobou dobrovolně registrovanou rejstříkovým soudem)</a:t>
            </a:r>
          </a:p>
          <a:p>
            <a:pPr marL="1084043" lvl="5" indent="-457027" algn="just" defTabSz="1296000">
              <a:lnSpc>
                <a:spcPct val="12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nabývací doklady k výrobní technologii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163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Zahájení výrobního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kontrola, zda je na měřidle úplný počet neporušených závěr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kontrola umístění měřidla a platnost ověření měřidla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přezkoušení činnosti jednotlivých částí měřidla – zda je měřidlo neporušené, zda se točí buben, zda je funkční tzv. policajt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kontrola a zaznamenání stavu měřidla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podle potřeby se propláchne měřidlo lihem, do jímky je umístěn lihoměr a teploměr, pokud je používán, do měřidla se vloží maximální teploměr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všechny úkony související s počáteční úpravou měřidla zaznamená úřední osoba správce daně do protokolu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kontrola formálních náležitostí vzoru objednávky (přihlášky) – písemného prohlášení pěstitele</a:t>
            </a:r>
          </a:p>
        </p:txBody>
      </p:sp>
    </p:spTree>
    <p:extLst>
      <p:ext uri="{BB962C8B-B14F-4D97-AF65-F5344CB8AC3E}">
        <p14:creationId xmlns:p14="http://schemas.microsoft.com/office/powerpoint/2010/main" val="943163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Zjišťování množství etanolu obsaženého ve vyrobeném ovocném destilátu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pouze typově schválená lihová kontrolní měřidla, která musí splňovat podmínky stanovené zákonem upravujícím metrologii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celní úřad zjišťuje vyrobené množství lihu </a:t>
            </a:r>
            <a:r>
              <a:rPr lang="cs-CZ" u="sng" dirty="0"/>
              <a:t>nejméně</a:t>
            </a:r>
            <a:r>
              <a:rPr lang="cs-CZ" dirty="0"/>
              <a:t> 1 x za dva měsíce, jinak dle potřeby při naplnění sběrných nádob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navíc při ukončení sezónní výroby, při přerušení výroby na dobu delší než 10 dní, při vyřazení měřidla z používání, v případě poruch zařízení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v případě střídání režimů pěstitelské pálenice a ovocného lihovaru a případně výroby průtahových destilátů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teplota protékající měřidlem se v pěstitelských pálenicích nezapisuje a rozumí se jí teplota 20°C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o zjištěném množství vyrobeného lihu vyhotoví celní úřad výrobní list</a:t>
            </a:r>
          </a:p>
        </p:txBody>
      </p:sp>
    </p:spTree>
    <p:extLst>
      <p:ext uri="{BB962C8B-B14F-4D97-AF65-F5344CB8AC3E}">
        <p14:creationId xmlns:p14="http://schemas.microsoft.com/office/powerpoint/2010/main" val="858493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Zjišťování množství etanolu obsaženého ve vyrobeném ovocném destilátu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množství lihu (etanolu) obsaženého ve vzorcích ze sběrných nádob měřidla se v případě pěstitelských pálenic eviduje v pomocné evidenci (§ 11 odst. 5 vyhlášky MF)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pokud je množství vzorků ve sběrných nádobách nedostačující, je nutno odebrat vzorek pro stanovení objemové koncentrace etanolu v CTL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pokud jsou obě dvířka KLM zajištěná závěrou, tak se vždy použije průměrný vzorek – smícháním z obou sběrných nádob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554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Líh ze sběrných nádob v pěstitelských pálenicích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dirty="0"/>
              <a:t>Líh ze sběrných nádob kontrolního lihového měřidla se může na návrh provozovatele pěstitelské pálenice zajistit úřední závěrou správce daně ve vhodné nádobě (dodané provozovatelem pěstitelské pálenice) pro budoucí použití např.</a:t>
            </a:r>
          </a:p>
          <a:p>
            <a:pPr algn="just">
              <a:buFontTx/>
              <a:buChar char="-"/>
            </a:pPr>
            <a:r>
              <a:rPr lang="cs-CZ" altLang="cs-CZ" dirty="0"/>
              <a:t>pro naplnění vložné nádoby při začátku dalšího výrobního období,</a:t>
            </a:r>
          </a:p>
          <a:p>
            <a:pPr algn="just">
              <a:buFontTx/>
              <a:buChar char="-"/>
            </a:pPr>
            <a:r>
              <a:rPr lang="cs-CZ" altLang="cs-CZ" dirty="0"/>
              <a:t>pro proplach výrobního zařízení,</a:t>
            </a:r>
          </a:p>
          <a:p>
            <a:pPr algn="just">
              <a:buFontTx/>
              <a:buChar char="-"/>
            </a:pPr>
            <a:r>
              <a:rPr lang="cs-CZ" altLang="cs-CZ" dirty="0"/>
              <a:t>pro zalití jímky v kontrolním lihovém měřidle, atd.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046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Líh ze sběrných nádob v pěstitelských pálenicích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altLang="cs-CZ" dirty="0"/>
              <a:t>Líh ze sběrných nádob, v případě, že nebude použit jako vázaná zásoba, se zlikviduje za přítomnosti pracovníka celního úřadu např. vypuštěním do odpadní jímky při zachování požadavků zvláštních předpisů o ochraně životního prostředí. Likvidaci celní úřad zaznamená do protokolu o místním šetření podle § 80 daňového řádu. Stejným způsobem se zlikviduje destilát, který byl použit k výplachu výrobního zařízení před zahájením nového výrobního období.</a:t>
            </a:r>
          </a:p>
          <a:p>
            <a:pPr marL="0" indent="0" algn="just">
              <a:buNone/>
            </a:pPr>
            <a:r>
              <a:rPr lang="cs-CZ" altLang="cs-CZ" dirty="0"/>
              <a:t>Pozor na situace, kdy dochází ke střídání režimů pěstitelské pálenice a ovocného lihovaru, aby nedošlo k záměně vázané zásoby, kdy líh ve sběrných nádobách zařízení ovocného lihovaru musí být umístěn v daňovém skladu a tamtéž použit.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664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Základ daně pro zdaňovací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66197"/>
            <a:ext cx="10515600" cy="351076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základem daně </a:t>
            </a:r>
            <a:r>
              <a:rPr lang="cs-CZ" dirty="0">
                <a:solidFill>
                  <a:srgbClr val="FF0000"/>
                </a:solidFill>
              </a:rPr>
              <a:t>v pěstitelské pálenici je množství vyrobeného lihu </a:t>
            </a:r>
            <a:r>
              <a:rPr lang="cs-CZ" dirty="0"/>
              <a:t>v ovocných destilátech za zdaňovací období vyjádřené v hektolitrech etanolu při 20° C zaokrouhlené na dvě desetinná místa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základem daně </a:t>
            </a:r>
            <a:r>
              <a:rPr lang="cs-CZ" dirty="0">
                <a:solidFill>
                  <a:srgbClr val="FF0000"/>
                </a:solidFill>
              </a:rPr>
              <a:t>v ovocném lihovaru je množství lihu uvedeného do volného daňového oběhu</a:t>
            </a:r>
            <a:r>
              <a:rPr lang="cs-CZ" dirty="0"/>
              <a:t> za zdaňovací období vyjádřené v hektolitrech etanolu při 20° C zaokrouhlené na dvě desetinná místa</a:t>
            </a:r>
          </a:p>
        </p:txBody>
      </p:sp>
    </p:spTree>
    <p:extLst>
      <p:ext uri="{BB962C8B-B14F-4D97-AF65-F5344CB8AC3E}">
        <p14:creationId xmlns:p14="http://schemas.microsoft.com/office/powerpoint/2010/main" val="1755729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Vedení záznamu o příjmu a vydání lihu v pěstitelské pálenici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Celní úřad kontroluje, zda provozovatel pěstitelské pálenice vede záznam o příjmu a vydání lihu. </a:t>
            </a:r>
          </a:p>
          <a:p>
            <a:pPr marL="0" indent="0" algn="just">
              <a:buNone/>
            </a:pPr>
            <a:r>
              <a:rPr lang="cs-CZ" u="sng" dirty="0"/>
              <a:t>V příjmové části se uvádí</a:t>
            </a:r>
            <a:r>
              <a:rPr lang="cs-CZ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množství lihu v litrech etanolu evidované na výrobních listech. </a:t>
            </a:r>
          </a:p>
          <a:p>
            <a:pPr marL="0" indent="0" algn="just">
              <a:buNone/>
            </a:pPr>
            <a:r>
              <a:rPr lang="cs-CZ" u="sng" dirty="0"/>
              <a:t>Ve výdajové části se uvádí</a:t>
            </a:r>
            <a:r>
              <a:rPr lang="cs-CZ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množství etanolu vyrobeného pro jednotlivé pěstitele (součet z pomocné evidence), zaokrouhluje se na celé litry etanolu, přičemž v pomocné evidenci se jednotlivé případy uvádějí v litrech etanolu na dvě desetinná místa.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množství etanolu znehodnoceného za přítomnosti úředních osob celního úřadu dle protokolů o znehodnocení (úkapy, dokapy, vadný destilát)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757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Ukončení kampaně a uzavření záznamu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záznam se uzavírá v pěstitelské pálenici </a:t>
            </a:r>
            <a:r>
              <a:rPr lang="cs-CZ" u="sng" dirty="0"/>
              <a:t>ke dni ukončení</a:t>
            </a:r>
            <a:r>
              <a:rPr lang="cs-CZ" dirty="0"/>
              <a:t> sezónní výroby, </a:t>
            </a:r>
            <a:r>
              <a:rPr lang="cs-CZ" u="sng" dirty="0"/>
              <a:t>nejpozději</a:t>
            </a:r>
            <a:r>
              <a:rPr lang="cs-CZ" dirty="0"/>
              <a:t> dnem ukončení výrobního období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při uzavírání záznamu se porovná příjmová a výdejová část záznamu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celní úřad rozhodne o vázané zásobě – ponechá v zásobě, případně  znehodnotí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písemná zpráva o uzavření záznamu obsahuje rekapitulaci příjmové a výdejové části záznamu, údaj o množství neodebraného zdaněného destilátu v litrech etanolu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provozovatel pěstitelské pálenice předloží celnímu úřadu zprávu do 30 dnů ode dne, kdy měl být záznam uzavřen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2180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97CD6-F004-467A-B00C-DC5421E95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Dodatečné daňové přiznání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89DBD-3E67-4DF6-A973-672A83C12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pokud zjistí provozovatel pěstitelské pálenice, že jeho daň měla být vyšší</a:t>
            </a:r>
          </a:p>
          <a:p>
            <a:pPr algn="just"/>
            <a:r>
              <a:rPr lang="cs-CZ" dirty="0"/>
              <a:t>v případě překročení limitu 30 l etanolu pěstitelem, daň je dodatečně doměřena do výše základní sazby daně</a:t>
            </a:r>
          </a:p>
          <a:p>
            <a:pPr algn="just"/>
            <a:r>
              <a:rPr lang="cs-CZ" dirty="0"/>
              <a:t>pro účely dodatečného daňového přiznání – kód vybraného výrobku 2208 21 se sazbou ve výši rozdílu mezi základní sazbou a sazbou spotřební daně stanovené pro ovocné destiláty z pěstitelského pálení</a:t>
            </a:r>
          </a:p>
          <a:p>
            <a:pPr algn="just"/>
            <a:r>
              <a:rPr lang="cs-CZ" dirty="0"/>
              <a:t>při zjištění překročení limitu 30 l etanolu pěstitelem udělí správce daně pěstiteli pokutu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6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9CAA9-1CD0-4744-8872-4750D373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Počet pěstitelských pálenic dle provozovny </a:t>
            </a:r>
            <a:br>
              <a:rPr lang="cs-CZ" dirty="0"/>
            </a:br>
            <a:r>
              <a:rPr lang="cs-CZ" dirty="0"/>
              <a:t>v květnu 2024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5AB0BE5-1B48-4399-AB49-564BBD5EF4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23517"/>
              </p:ext>
            </p:extLst>
          </p:nvPr>
        </p:nvGraphicFramePr>
        <p:xfrm>
          <a:off x="838200" y="1586922"/>
          <a:ext cx="10515600" cy="459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496E6D94-CFF1-426E-B2C4-CE71020AD0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311970"/>
              </p:ext>
            </p:extLst>
          </p:nvPr>
        </p:nvGraphicFramePr>
        <p:xfrm>
          <a:off x="400049" y="2038351"/>
          <a:ext cx="11553825" cy="4189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064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Evidence pěstitelského pálení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Na webových stránkách celní správy je pomůcka Šablona EPP, která je zdarma ke stažení. Pomůcka slouží pro zápis dat při zpracování seznamu pěstitelů k předání na celní úřad: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cyklická tvorba seznamů na základě strojově čitelného formátu přílohy DAP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zachovává již jednou zapsaná základní data pěstitelů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 list EPP je po vyplnění exportován do souboru formátu .</a:t>
            </a:r>
            <a:r>
              <a:rPr lang="cs-CZ" dirty="0" err="1"/>
              <a:t>xml</a:t>
            </a:r>
            <a:r>
              <a:rPr lang="cs-CZ" dirty="0"/>
              <a:t> a následně importován do systémů správce daně</a:t>
            </a:r>
          </a:p>
        </p:txBody>
      </p:sp>
    </p:spTree>
    <p:extLst>
      <p:ext uri="{BB962C8B-B14F-4D97-AF65-F5344CB8AC3E}">
        <p14:creationId xmlns:p14="http://schemas.microsoft.com/office/powerpoint/2010/main" val="2762472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Reklamace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492943"/>
            <a:ext cx="10515600" cy="368402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V případě reklamace uplatněné při nebo po předání ovocného destilátu pěstiteli nelze požadovat vrácení nebo osvobození od spotřební daně.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Povinnost daň přiznat a zaplatit vznikla okamžikem výroby ovocného destilátu v pěstitelské pálenici a nelze tento líh osvobodit při jeho znehodnocení jako např. úkapy a dokapy.</a:t>
            </a:r>
          </a:p>
        </p:txBody>
      </p:sp>
    </p:spTree>
    <p:extLst>
      <p:ext uri="{BB962C8B-B14F-4D97-AF65-F5344CB8AC3E}">
        <p14:creationId xmlns:p14="http://schemas.microsoft.com/office/powerpoint/2010/main" val="2329690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A7B39-21B4-4326-7201-9031AF79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Konsolidační balíček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35667-E083-B790-10D7-1D6235B3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1775"/>
            <a:ext cx="10515600" cy="3405188"/>
          </a:xfrm>
        </p:spPr>
        <p:txBody>
          <a:bodyPr/>
          <a:lstStyle/>
          <a:p>
            <a:r>
              <a:rPr lang="cs-CZ" dirty="0"/>
              <a:t>Změna sazby spotřební daně z lihu</a:t>
            </a:r>
          </a:p>
          <a:p>
            <a:endParaRPr lang="cs-CZ" dirty="0"/>
          </a:p>
          <a:p>
            <a:pPr lvl="1"/>
            <a:r>
              <a:rPr lang="cs-CZ" dirty="0"/>
              <a:t>od 1.1.2024 je sazba 35 500 Kč / hle a snížená sazba  17 800 Kč / hle</a:t>
            </a:r>
          </a:p>
          <a:p>
            <a:pPr lvl="1"/>
            <a:r>
              <a:rPr lang="cs-CZ" dirty="0"/>
              <a:t>od 1.1.2025 je sazba 39 100 Kč / hle a snížená sazba 19 600 Kč / hle</a:t>
            </a:r>
          </a:p>
          <a:p>
            <a:pPr lvl="1"/>
            <a:r>
              <a:rPr lang="cs-CZ" dirty="0"/>
              <a:t>od 1.1.2026 je sazba 41 050 Kč / hle a snížená sazba 20 550 Kč / hle</a:t>
            </a:r>
          </a:p>
        </p:txBody>
      </p:sp>
    </p:spTree>
    <p:extLst>
      <p:ext uri="{BB962C8B-B14F-4D97-AF65-F5344CB8AC3E}">
        <p14:creationId xmlns:p14="http://schemas.microsoft.com/office/powerpoint/2010/main" val="22460296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A7B39-21B4-4326-7201-9031AF79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Technická novela (zákon č. 179/2023 Sb.)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35667-E083-B790-10D7-1D6235B3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1775"/>
            <a:ext cx="10515600" cy="3405188"/>
          </a:xfrm>
        </p:spPr>
        <p:txBody>
          <a:bodyPr/>
          <a:lstStyle/>
          <a:p>
            <a:r>
              <a:rPr lang="cs-CZ" dirty="0"/>
              <a:t>S účinností od 13.2.2023 se zrušil § 71 odst. 2 zákona o spotřebních daních – ztráty.</a:t>
            </a:r>
          </a:p>
          <a:p>
            <a:r>
              <a:rPr lang="cs-CZ" dirty="0"/>
              <a:t>Výše uvedené ustanovení bylo nahrazeno novým § 3b – částečné ztráty a § 13d.</a:t>
            </a:r>
          </a:p>
          <a:p>
            <a:r>
              <a:rPr lang="cs-CZ" dirty="0"/>
              <a:t>Je to ryze legislativně technická novela a nikoliv věcná a proto nedošlo ke změně přístupu k osvobození ztrát.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0171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A7B39-21B4-4326-7201-9031AF79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Celnický balíček – návrh na novelu 108 zákonů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35667-E083-B790-10D7-1D6235B3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1300"/>
            <a:ext cx="10515600" cy="339566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Zákon o lihu</a:t>
            </a:r>
          </a:p>
          <a:p>
            <a:pPr lvl="2"/>
            <a:r>
              <a:rPr lang="cs-CZ" dirty="0"/>
              <a:t>§ 3, § 3a – Stanovisko k žádosti o koncesi vydává </a:t>
            </a:r>
            <a:r>
              <a:rPr lang="cs-CZ" dirty="0">
                <a:solidFill>
                  <a:srgbClr val="FF0000"/>
                </a:solidFill>
              </a:rPr>
              <a:t>správce spotřební daně z lihu</a:t>
            </a:r>
            <a:endParaRPr lang="cs-CZ" dirty="0"/>
          </a:p>
          <a:p>
            <a:pPr lvl="2"/>
            <a:r>
              <a:rPr lang="cs-CZ" dirty="0"/>
              <a:t>§ 4 – Povolení vyrábět líh v pěstitelské pálenici vydává </a:t>
            </a:r>
            <a:r>
              <a:rPr lang="cs-CZ" dirty="0">
                <a:solidFill>
                  <a:srgbClr val="FF0000"/>
                </a:solidFill>
              </a:rPr>
              <a:t>správce spotřební daně z lihu</a:t>
            </a:r>
          </a:p>
          <a:p>
            <a:pPr lvl="2"/>
            <a:r>
              <a:rPr lang="cs-CZ" dirty="0"/>
              <a:t>§ 10 – </a:t>
            </a:r>
            <a:r>
              <a:rPr lang="cs-CZ" dirty="0">
                <a:solidFill>
                  <a:srgbClr val="FF0000"/>
                </a:solidFill>
              </a:rPr>
              <a:t>správce spotřební daně z lihu </a:t>
            </a:r>
            <a:r>
              <a:rPr lang="cs-CZ" dirty="0"/>
              <a:t>může povolit použití jiného denaturačního prostředku nebo jiného minimálního množství denaturačního prostředku</a:t>
            </a:r>
          </a:p>
          <a:p>
            <a:pPr lvl="2"/>
            <a:r>
              <a:rPr lang="cs-CZ" dirty="0"/>
              <a:t>§ 15 – </a:t>
            </a:r>
            <a:r>
              <a:rPr lang="cs-CZ" dirty="0">
                <a:solidFill>
                  <a:srgbClr val="FF0000"/>
                </a:solidFill>
              </a:rPr>
              <a:t>správce spotřební daně z lihu </a:t>
            </a:r>
            <a:r>
              <a:rPr lang="cs-CZ" dirty="0"/>
              <a:t>může povolit výjimku z prováděcího předpisu upravujícího normy ztrát lihu</a:t>
            </a:r>
          </a:p>
        </p:txBody>
      </p:sp>
    </p:spTree>
    <p:extLst>
      <p:ext uri="{BB962C8B-B14F-4D97-AF65-F5344CB8AC3E}">
        <p14:creationId xmlns:p14="http://schemas.microsoft.com/office/powerpoint/2010/main" val="18133886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A7B39-21B4-4326-7201-9031AF79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Celnický balíček – návrh na novelu 108 zákonů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35667-E083-B790-10D7-1D6235B3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1300"/>
            <a:ext cx="10515600" cy="3395663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Zákon o povinném značení lihu</a:t>
            </a:r>
          </a:p>
          <a:p>
            <a:pPr lvl="2"/>
            <a:r>
              <a:rPr lang="cs-CZ" dirty="0"/>
              <a:t>§ 9, 10, 11, 12, 18  – zpřesnění terminologie při dopravách lihu</a:t>
            </a:r>
          </a:p>
          <a:p>
            <a:pPr lvl="2"/>
            <a:r>
              <a:rPr lang="cs-CZ" dirty="0"/>
              <a:t>§ 29 – pro výkon působnosti související s objednáváním, prodejem nebo vracením kontrolních pásek je </a:t>
            </a:r>
            <a:r>
              <a:rPr lang="cs-CZ" dirty="0">
                <a:solidFill>
                  <a:srgbClr val="FF0000"/>
                </a:solidFill>
              </a:rPr>
              <a:t>místně příslušným správcem daně Celní úřad pro Středočeský kraj</a:t>
            </a:r>
          </a:p>
          <a:p>
            <a:pPr lvl="2"/>
            <a:r>
              <a:rPr lang="cs-CZ" dirty="0"/>
              <a:t>§ 30 – </a:t>
            </a:r>
            <a:r>
              <a:rPr lang="cs-CZ" dirty="0">
                <a:solidFill>
                  <a:srgbClr val="FF0000"/>
                </a:solidFill>
              </a:rPr>
              <a:t>Objednávku</a:t>
            </a:r>
            <a:r>
              <a:rPr lang="cs-CZ" dirty="0"/>
              <a:t> kontrolních pásek je možné podat </a:t>
            </a:r>
            <a:r>
              <a:rPr lang="cs-CZ" dirty="0">
                <a:solidFill>
                  <a:srgbClr val="FF0000"/>
                </a:solidFill>
              </a:rPr>
              <a:t>pouze elektronicky</a:t>
            </a:r>
          </a:p>
          <a:p>
            <a:pPr lvl="2"/>
            <a:r>
              <a:rPr lang="cs-CZ" dirty="0"/>
              <a:t>§ 30 – </a:t>
            </a:r>
            <a:r>
              <a:rPr lang="cs-CZ" dirty="0">
                <a:solidFill>
                  <a:srgbClr val="FF0000"/>
                </a:solidFill>
              </a:rPr>
              <a:t>Kontrolní pásky je možné předat</a:t>
            </a:r>
            <a:r>
              <a:rPr lang="cs-CZ" dirty="0"/>
              <a:t> osobě povinné značit líh také prostřednictvím </a:t>
            </a:r>
            <a:r>
              <a:rPr lang="cs-CZ" dirty="0">
                <a:solidFill>
                  <a:srgbClr val="FF0000"/>
                </a:solidFill>
              </a:rPr>
              <a:t>provozovatele poštovních služeb</a:t>
            </a:r>
          </a:p>
          <a:p>
            <a:pPr lvl="2"/>
            <a:r>
              <a:rPr lang="cs-CZ" dirty="0"/>
              <a:t>§ 39 – kontrolní pásky se vrací pověřenému správci daně – CÚ pro Středočeský kraj</a:t>
            </a:r>
          </a:p>
          <a:p>
            <a:pPr lvl="2"/>
            <a:r>
              <a:rPr lang="cs-CZ" dirty="0"/>
              <a:t>§ 42 – v dokladu o prodeji nebo jiném převodu lihu musí být uvedeno, o který způsob prodeje nebo jiného převodu podle odst. 1 až 5 se v daném případě jedná</a:t>
            </a:r>
          </a:p>
        </p:txBody>
      </p:sp>
    </p:spTree>
    <p:extLst>
      <p:ext uri="{BB962C8B-B14F-4D97-AF65-F5344CB8AC3E}">
        <p14:creationId xmlns:p14="http://schemas.microsoft.com/office/powerpoint/2010/main" val="11100673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Vám za pozornost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</a:t>
            </a:r>
          </a:p>
          <a:p>
            <a:endParaRPr 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livovice | Loupak.cz">
            <a:extLst>
              <a:ext uri="{FF2B5EF4-FFF2-40B4-BE49-F238E27FC236}">
                <a16:creationId xmlns:a16="http://schemas.microsoft.com/office/drawing/2014/main" id="{5FB4C503-2173-442B-A40F-6B9415644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655693"/>
            <a:ext cx="7214616" cy="551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75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9CAA9-1CD0-4744-8872-4750D373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Počet ovocných lihovarů dle provozovny</a:t>
            </a:r>
            <a:br>
              <a:rPr lang="cs-CZ" dirty="0"/>
            </a:br>
            <a:r>
              <a:rPr lang="cs-CZ" dirty="0"/>
              <a:t> v květnu 2024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5AB0BE5-1B48-4399-AB49-564BBD5EF4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86922"/>
          <a:ext cx="10515600" cy="459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8AFF88DE-6BBE-4CC7-BF01-AC95B34B20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9855694"/>
              </p:ext>
            </p:extLst>
          </p:nvPr>
        </p:nvGraphicFramePr>
        <p:xfrm>
          <a:off x="543465" y="1621631"/>
          <a:ext cx="10981426" cy="4865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8098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9CAA9-1CD0-4744-8872-4750D373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Počet osob povinných značit líh a distributorů lihu</a:t>
            </a:r>
            <a:br>
              <a:rPr lang="cs-CZ" dirty="0"/>
            </a:br>
            <a:r>
              <a:rPr lang="cs-CZ" dirty="0"/>
              <a:t> v květnu 2024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5AB0BE5-1B48-4399-AB49-564BBD5EF4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86922"/>
          <a:ext cx="10515600" cy="459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37ED7310-3C8B-4401-96E5-30F48BB030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170207"/>
              </p:ext>
            </p:extLst>
          </p:nvPr>
        </p:nvGraphicFramePr>
        <p:xfrm>
          <a:off x="457199" y="1621631"/>
          <a:ext cx="11534775" cy="4798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857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9CAA9-1CD0-4744-8872-4750D373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Vyrobené množství ovocných destilátů </a:t>
            </a:r>
            <a:br>
              <a:rPr lang="cs-CZ" dirty="0"/>
            </a:br>
            <a:r>
              <a:rPr lang="cs-CZ" dirty="0"/>
              <a:t>z pěstitelského pálení</a:t>
            </a:r>
            <a:br>
              <a:rPr lang="cs-CZ" dirty="0"/>
            </a:br>
            <a:r>
              <a:rPr lang="cs-CZ" dirty="0"/>
              <a:t>v hl etanolu za výrobní období 2022 / 2023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5AB0BE5-1B48-4399-AB49-564BBD5EF4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86922"/>
          <a:ext cx="10515600" cy="459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4042CA03-745A-4731-9250-81A2E47E1D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6419259"/>
              </p:ext>
            </p:extLst>
          </p:nvPr>
        </p:nvGraphicFramePr>
        <p:xfrm>
          <a:off x="323849" y="2209799"/>
          <a:ext cx="11649075" cy="4277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5603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9CAA9-1CD0-4744-8872-4750D373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Vyměřená daň z lihu z pěstitelského pálení</a:t>
            </a:r>
            <a:br>
              <a:rPr lang="cs-CZ" dirty="0"/>
            </a:br>
            <a:r>
              <a:rPr lang="cs-CZ" dirty="0"/>
              <a:t>za výrobní období 2022 / 2023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5AB0BE5-1B48-4399-AB49-564BBD5EF4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86922"/>
          <a:ext cx="10515600" cy="459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DA9EFF5C-877A-4FFA-A8C0-F112402268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965060"/>
              </p:ext>
            </p:extLst>
          </p:nvPr>
        </p:nvGraphicFramePr>
        <p:xfrm>
          <a:off x="586597" y="1586922"/>
          <a:ext cx="11084943" cy="4977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507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9CAA9-1CD0-4744-8872-4750D373E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Počet případů pěstitelského pálení</a:t>
            </a:r>
            <a:br>
              <a:rPr lang="cs-CZ" dirty="0"/>
            </a:br>
            <a:r>
              <a:rPr lang="cs-CZ" dirty="0"/>
              <a:t>za výrobní období 2022 / 2023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3F1122-2324-B516-C6C2-C0919252E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99" y="3228975"/>
            <a:ext cx="11306175" cy="2947988"/>
          </a:xfrm>
        </p:spPr>
        <p:txBody>
          <a:bodyPr/>
          <a:lstStyle/>
          <a:p>
            <a:r>
              <a:rPr lang="cs-CZ" dirty="0"/>
              <a:t>Ve výrobním období červenec 2022 až červen 2023 je evidováno </a:t>
            </a:r>
          </a:p>
          <a:p>
            <a:pPr lvl="1"/>
            <a:r>
              <a:rPr lang="cs-CZ" dirty="0"/>
              <a:t>212 555 jednotlivých záznamů pěstitelského pálení </a:t>
            </a:r>
          </a:p>
          <a:p>
            <a:pPr lvl="1"/>
            <a:r>
              <a:rPr lang="cs-CZ" dirty="0"/>
              <a:t>161 883 rodných čísel</a:t>
            </a:r>
          </a:p>
          <a:p>
            <a:pPr lvl="1"/>
            <a:r>
              <a:rPr lang="cs-CZ" dirty="0"/>
              <a:t>305 případů překročení 30 l etanolu na pěstitele a výrobní období</a:t>
            </a:r>
          </a:p>
        </p:txBody>
      </p:sp>
    </p:spTree>
    <p:extLst>
      <p:ext uri="{BB962C8B-B14F-4D97-AF65-F5344CB8AC3E}">
        <p14:creationId xmlns:p14="http://schemas.microsoft.com/office/powerpoint/2010/main" val="2219357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CE149-C5C8-4D8B-8F3D-70DDB9220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645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Výběr spotřební daně z lihu v mld. Kč </a:t>
            </a:r>
            <a:br>
              <a:rPr lang="cs-CZ" dirty="0"/>
            </a:br>
            <a:r>
              <a:rPr lang="cs-CZ" dirty="0"/>
              <a:t>v letech 2012 - 2023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38DAEBE-8746-D23D-6B1B-A9A8EF94A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D8127E20-833A-4133-A153-F2884E5C89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597221"/>
              </p:ext>
            </p:extLst>
          </p:nvPr>
        </p:nvGraphicFramePr>
        <p:xfrm>
          <a:off x="272374" y="1523999"/>
          <a:ext cx="11644009" cy="496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37274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2360</Words>
  <Application>Microsoft Office PowerPoint</Application>
  <PresentationFormat>Širokoúhlá obrazovka</PresentationFormat>
  <Paragraphs>184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Wingdings</vt:lpstr>
      <vt:lpstr>Motiv Office</vt:lpstr>
      <vt:lpstr>Pěstitelské pálení &amp; ovocné lihovary  z pohledu správy spotřebních daní </vt:lpstr>
      <vt:lpstr>Vývoj počtu pěstitelských pálenic</vt:lpstr>
      <vt:lpstr>Počet pěstitelských pálenic dle provozovny  v květnu 2024</vt:lpstr>
      <vt:lpstr>Počet ovocných lihovarů dle provozovny  v květnu 2024</vt:lpstr>
      <vt:lpstr>Počet osob povinných značit líh a distributorů lihu  v květnu 2024</vt:lpstr>
      <vt:lpstr>Vyrobené množství ovocných destilátů  z pěstitelského pálení v hl etanolu za výrobní období 2022 / 2023</vt:lpstr>
      <vt:lpstr>Vyměřená daň z lihu z pěstitelského pálení za výrobní období 2022 / 2023</vt:lpstr>
      <vt:lpstr>Počet případů pěstitelského pálení za výrobní období 2022 / 2023</vt:lpstr>
      <vt:lpstr>Výběr spotřební daně z lihu v mld. Kč  v letech 2012 - 2023</vt:lpstr>
      <vt:lpstr>Problematika kvasíren</vt:lpstr>
      <vt:lpstr>Problematika kvasíren</vt:lpstr>
      <vt:lpstr>Problematika kvasíren</vt:lpstr>
      <vt:lpstr>Problematika kvasíren</vt:lpstr>
      <vt:lpstr>Problematika kvasíren</vt:lpstr>
      <vt:lpstr>Problematika kvasíren</vt:lpstr>
      <vt:lpstr>Problematika kvasíren</vt:lpstr>
      <vt:lpstr>Problematika kvasíren</vt:lpstr>
      <vt:lpstr>Problematika kvasíren</vt:lpstr>
      <vt:lpstr>Problematika kvasíren</vt:lpstr>
      <vt:lpstr>Při kontrole oprávnění k provozování pěstitelské pálenice předloží provozovatel pálenice</vt:lpstr>
      <vt:lpstr>Zahájení výrobního období</vt:lpstr>
      <vt:lpstr>Zjišťování množství etanolu obsaženého ve vyrobeném ovocném destilátu</vt:lpstr>
      <vt:lpstr>Zjišťování množství etanolu obsaženého ve vyrobeném ovocném destilátu</vt:lpstr>
      <vt:lpstr>Líh ze sběrných nádob v pěstitelských pálenicích</vt:lpstr>
      <vt:lpstr>Líh ze sběrných nádob v pěstitelských pálenicích</vt:lpstr>
      <vt:lpstr>Základ daně pro zdaňovací období</vt:lpstr>
      <vt:lpstr>Vedení záznamu o příjmu a vydání lihu v pěstitelské pálenici</vt:lpstr>
      <vt:lpstr>Ukončení kampaně a uzavření záznamu</vt:lpstr>
      <vt:lpstr>Dodatečné daňové přiznání</vt:lpstr>
      <vt:lpstr>Evidence pěstitelského pálení</vt:lpstr>
      <vt:lpstr>Reklamace</vt:lpstr>
      <vt:lpstr>Konsolidační balíček</vt:lpstr>
      <vt:lpstr>Technická novela (zákon č. 179/2023 Sb.)</vt:lpstr>
      <vt:lpstr>Celnický balíček – návrh na novelu 108 zákonů</vt:lpstr>
      <vt:lpstr>Celnický balíček – návrh na novelu 108 zákonů</vt:lpstr>
      <vt:lpstr>Děkuji Vám za pozornost</vt:lpstr>
    </vt:vector>
  </TitlesOfParts>
  <Company>Celní správa České republiky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U028625</dc:creator>
  <cp:lastModifiedBy>Novák Tomáš, Ing., plk.</cp:lastModifiedBy>
  <cp:revision>124</cp:revision>
  <dcterms:created xsi:type="dcterms:W3CDTF">2018-11-12T07:44:57Z</dcterms:created>
  <dcterms:modified xsi:type="dcterms:W3CDTF">2024-05-24T11:39:56Z</dcterms:modified>
</cp:coreProperties>
</file>